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3" r:id="rId3"/>
  </p:sldMasterIdLst>
  <p:notesMasterIdLst>
    <p:notesMasterId r:id="rId34"/>
  </p:notesMasterIdLst>
  <p:sldIdLst>
    <p:sldId id="332" r:id="rId4"/>
    <p:sldId id="2142533551" r:id="rId5"/>
    <p:sldId id="2142533574" r:id="rId6"/>
    <p:sldId id="2142533552" r:id="rId7"/>
    <p:sldId id="2142533576" r:id="rId8"/>
    <p:sldId id="2142533573" r:id="rId9"/>
    <p:sldId id="2142533572" r:id="rId10"/>
    <p:sldId id="2142533560" r:id="rId11"/>
    <p:sldId id="2142533561" r:id="rId12"/>
    <p:sldId id="2142533562" r:id="rId13"/>
    <p:sldId id="2142533563" r:id="rId14"/>
    <p:sldId id="2142533564" r:id="rId15"/>
    <p:sldId id="2142533565" r:id="rId16"/>
    <p:sldId id="2142533236" r:id="rId17"/>
    <p:sldId id="2142533550" r:id="rId18"/>
    <p:sldId id="2142533553" r:id="rId19"/>
    <p:sldId id="2142533554" r:id="rId20"/>
    <p:sldId id="2142533555" r:id="rId21"/>
    <p:sldId id="2142533556" r:id="rId22"/>
    <p:sldId id="2142533557" r:id="rId23"/>
    <p:sldId id="2142533558" r:id="rId24"/>
    <p:sldId id="2142533582" r:id="rId25"/>
    <p:sldId id="2142533568" r:id="rId26"/>
    <p:sldId id="2142533569" r:id="rId27"/>
    <p:sldId id="2142533578" r:id="rId28"/>
    <p:sldId id="2142533570" r:id="rId29"/>
    <p:sldId id="2142533579" r:id="rId30"/>
    <p:sldId id="2142533580" r:id="rId31"/>
    <p:sldId id="2142533581" r:id="rId32"/>
    <p:sldId id="2142533583" r:id="rId3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92F5E8-33C8-4047-8603-3556CC7C2A2D}">
          <p14:sldIdLst>
            <p14:sldId id="332"/>
            <p14:sldId id="2142533551"/>
            <p14:sldId id="2142533574"/>
            <p14:sldId id="2142533552"/>
            <p14:sldId id="2142533576"/>
            <p14:sldId id="2142533573"/>
            <p14:sldId id="2142533572"/>
          </p14:sldIdLst>
        </p14:section>
        <p14:section name="Connectivity" id="{414C5A58-9840-4FB5-8AE0-C21B48B963DA}">
          <p14:sldIdLst>
            <p14:sldId id="2142533560"/>
            <p14:sldId id="2142533561"/>
            <p14:sldId id="2142533562"/>
            <p14:sldId id="2142533563"/>
            <p14:sldId id="2142533564"/>
            <p14:sldId id="2142533565"/>
            <p14:sldId id="2142533236"/>
          </p14:sldIdLst>
        </p14:section>
        <p14:section name="Products &amp; Exp." id="{58B34373-4582-4F5E-A1CE-10938A9D0D93}">
          <p14:sldIdLst>
            <p14:sldId id="2142533550"/>
            <p14:sldId id="2142533553"/>
            <p14:sldId id="2142533554"/>
            <p14:sldId id="2142533555"/>
            <p14:sldId id="2142533556"/>
            <p14:sldId id="2142533557"/>
            <p14:sldId id="2142533558"/>
            <p14:sldId id="2142533582"/>
          </p14:sldIdLst>
        </p14:section>
        <p14:section name="Skill &amp; Entreprenuership" id="{C2F714EF-63EC-466A-A817-5A2EBA7B791C}">
          <p14:sldIdLst>
            <p14:sldId id="2142533568"/>
            <p14:sldId id="2142533569"/>
            <p14:sldId id="2142533578"/>
            <p14:sldId id="2142533570"/>
            <p14:sldId id="2142533579"/>
            <p14:sldId id="2142533580"/>
            <p14:sldId id="2142533581"/>
            <p14:sldId id="21425335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91C84-9E74-4BC8-B22F-A531CC41B8A2}" v="4719" dt="2023-03-28T20:11:13.599"/>
    <p1510:client id="{E66BDEE0-A4EE-4397-93EF-8FD02EEF0F39}" v="2594" dt="2023-03-28T19:44:17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vind Viswanathan" userId="15c65868-a44a-4072-81cb-5f58b27e1458" providerId="ADAL" clId="{E66BDEE0-A4EE-4397-93EF-8FD02EEF0F39}"/>
    <pc:docChg chg="custSel modSld">
      <pc:chgData name="Aravind Viswanathan" userId="15c65868-a44a-4072-81cb-5f58b27e1458" providerId="ADAL" clId="{E66BDEE0-A4EE-4397-93EF-8FD02EEF0F39}" dt="2023-03-29T02:28:09.057" v="237"/>
      <pc:docMkLst>
        <pc:docMk/>
      </pc:docMkLst>
      <pc:sldChg chg="modSp mod">
        <pc:chgData name="Aravind Viswanathan" userId="15c65868-a44a-4072-81cb-5f58b27e1458" providerId="ADAL" clId="{E66BDEE0-A4EE-4397-93EF-8FD02EEF0F39}" dt="2023-03-29T02:28:09.057" v="237"/>
        <pc:sldMkLst>
          <pc:docMk/>
          <pc:sldMk cId="3743057439" sldId="2142533551"/>
        </pc:sldMkLst>
        <pc:spChg chg="mod replST delST">
          <ac:chgData name="Aravind Viswanathan" userId="15c65868-a44a-4072-81cb-5f58b27e1458" providerId="ADAL" clId="{E66BDEE0-A4EE-4397-93EF-8FD02EEF0F39}" dt="2023-03-29T02:28:09.057" v="237"/>
          <ac:spMkLst>
            <pc:docMk/>
            <pc:sldMk cId="3743057439" sldId="2142533551"/>
            <ac:spMk id="5" creationId="{55CF7DDF-6B97-4219-BCAD-FFA3A0E00C0D}"/>
          </ac:spMkLst>
        </pc:spChg>
      </pc:sldChg>
      <pc:sldChg chg="modSp mod">
        <pc:chgData name="Aravind Viswanathan" userId="15c65868-a44a-4072-81cb-5f58b27e1458" providerId="ADAL" clId="{E66BDEE0-A4EE-4397-93EF-8FD02EEF0F39}" dt="2023-03-29T02:25:44.230" v="70"/>
        <pc:sldMkLst>
          <pc:docMk/>
          <pc:sldMk cId="3778930357" sldId="2142533552"/>
        </pc:sldMkLst>
        <pc:spChg chg="mod replST delST">
          <ac:chgData name="Aravind Viswanathan" userId="15c65868-a44a-4072-81cb-5f58b27e1458" providerId="ADAL" clId="{E66BDEE0-A4EE-4397-93EF-8FD02EEF0F39}" dt="2023-03-29T02:25:44.230" v="70"/>
          <ac:spMkLst>
            <pc:docMk/>
            <pc:sldMk cId="3778930357" sldId="2142533552"/>
            <ac:spMk id="5" creationId="{55CF7DDF-6B97-4219-BCAD-FFA3A0E00C0D}"/>
          </ac:spMkLst>
        </pc:spChg>
      </pc:sldChg>
      <pc:sldChg chg="modSp mod">
        <pc:chgData name="Aravind Viswanathan" userId="15c65868-a44a-4072-81cb-5f58b27e1458" providerId="ADAL" clId="{E66BDEE0-A4EE-4397-93EF-8FD02EEF0F39}" dt="2023-03-29T02:26:17.865" v="80" actId="6549"/>
        <pc:sldMkLst>
          <pc:docMk/>
          <pc:sldMk cId="752805436" sldId="2142533572"/>
        </pc:sldMkLst>
        <pc:spChg chg="mod replST delST">
          <ac:chgData name="Aravind Viswanathan" userId="15c65868-a44a-4072-81cb-5f58b27e1458" providerId="ADAL" clId="{E66BDEE0-A4EE-4397-93EF-8FD02EEF0F39}" dt="2023-03-29T02:26:17.865" v="80" actId="6549"/>
          <ac:spMkLst>
            <pc:docMk/>
            <pc:sldMk cId="752805436" sldId="2142533572"/>
            <ac:spMk id="68" creationId="{3D083F58-DBD1-4E1A-8D4E-3D17F1924404}"/>
          </ac:spMkLst>
        </pc:spChg>
      </pc:sldChg>
      <pc:sldChg chg="modSp mod">
        <pc:chgData name="Aravind Viswanathan" userId="15c65868-a44a-4072-81cb-5f58b27e1458" providerId="ADAL" clId="{E66BDEE0-A4EE-4397-93EF-8FD02EEF0F39}" dt="2023-03-29T02:24:30.674" v="9" actId="20577"/>
        <pc:sldMkLst>
          <pc:docMk/>
          <pc:sldMk cId="1857691229" sldId="2142533574"/>
        </pc:sldMkLst>
        <pc:graphicFrameChg chg="modGraphic">
          <ac:chgData name="Aravind Viswanathan" userId="15c65868-a44a-4072-81cb-5f58b27e1458" providerId="ADAL" clId="{E66BDEE0-A4EE-4397-93EF-8FD02EEF0F39}" dt="2023-03-29T02:24:30.674" v="9" actId="20577"/>
          <ac:graphicFrameMkLst>
            <pc:docMk/>
            <pc:sldMk cId="1857691229" sldId="2142533574"/>
            <ac:graphicFrameMk id="2" creationId="{D0C93F57-4D6A-427C-99A3-634CCFCBCECB}"/>
          </ac:graphicFrameMkLst>
        </pc:graphicFrameChg>
      </pc:sldChg>
      <pc:sldChg chg="modSp mod">
        <pc:chgData name="Aravind Viswanathan" userId="15c65868-a44a-4072-81cb-5f58b27e1458" providerId="ADAL" clId="{E66BDEE0-A4EE-4397-93EF-8FD02EEF0F39}" dt="2023-03-29T02:26:04.886" v="77"/>
        <pc:sldMkLst>
          <pc:docMk/>
          <pc:sldMk cId="356722646" sldId="2142533576"/>
        </pc:sldMkLst>
        <pc:spChg chg="mod replST delST">
          <ac:chgData name="Aravind Viswanathan" userId="15c65868-a44a-4072-81cb-5f58b27e1458" providerId="ADAL" clId="{E66BDEE0-A4EE-4397-93EF-8FD02EEF0F39}" dt="2023-03-29T02:26:04.886" v="77"/>
          <ac:spMkLst>
            <pc:docMk/>
            <pc:sldMk cId="356722646" sldId="2142533576"/>
            <ac:spMk id="5" creationId="{55CF7DDF-6B97-4219-BCAD-FFA3A0E00C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7227-0333-47B6-986A-037A55808AB5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D78FD-4BFD-4665-A99E-1AE754713C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94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463BF-E419-4B23-B020-F0923D26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0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463BF-E419-4B23-B020-F0923D26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4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463BF-E419-4B23-B020-F0923D26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7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1425600"/>
            <a:ext cx="10972800" cy="4698000"/>
          </a:xfrm>
          <a:prstGeom prst="rect">
            <a:avLst/>
          </a:prstGeom>
        </p:spPr>
        <p:txBody>
          <a:bodyPr lIns="0"/>
          <a:lstStyle>
            <a:lvl1pPr>
              <a:defRPr lang="en-US" sz="2051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marL="300280" lvl="0" indent="-300280"/>
            <a:r>
              <a:rPr lang="en-US"/>
              <a:t>Click to edit Master text styles</a:t>
            </a:r>
          </a:p>
          <a:p>
            <a:pPr marL="513733" lvl="1"/>
            <a:r>
              <a:rPr lang="en-US"/>
              <a:t>Second level</a:t>
            </a:r>
          </a:p>
          <a:p>
            <a:pPr marL="714523" lvl="2"/>
            <a:r>
              <a:rPr lang="en-US"/>
              <a:t>Third level</a:t>
            </a:r>
          </a:p>
          <a:p>
            <a:pPr marL="922547" lvl="3"/>
            <a:r>
              <a:rPr lang="en-US"/>
              <a:t>Fourth level</a:t>
            </a:r>
          </a:p>
          <a:p>
            <a:pPr marL="1121529"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1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A122A6-9E5A-4B70-B33E-18051B90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71C0B3-3257-4A18-B4FB-00ACD20E9FDF}" type="slidenum">
              <a:rPr lang="en-IN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4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813B48-FDD4-491A-AE9F-FEE216CF3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1C0B3-3257-4A18-B4FB-00ACD20E9FD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22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2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3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3" y="1425600"/>
            <a:ext cx="10972800" cy="4698000"/>
          </a:xfrm>
          <a:prstGeom prst="rect">
            <a:avLst/>
          </a:prstGeom>
        </p:spPr>
        <p:txBody>
          <a:bodyPr lIns="0"/>
          <a:lstStyle>
            <a:lvl1pPr marL="300280" indent="-300280">
              <a:defRPr sz="2051"/>
            </a:lvl1pPr>
            <a:lvl2pPr marL="513733" indent="-191744">
              <a:defRPr/>
            </a:lvl2pPr>
            <a:lvl3pPr marL="714523" indent="-209833">
              <a:defRPr/>
            </a:lvl3pPr>
            <a:lvl4pPr marL="922547" indent="-191744">
              <a:defRPr/>
            </a:lvl4pPr>
            <a:lvl5pPr marL="1121529" indent="-19898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1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47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0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348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A3A1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r>
              <a:rPr lang="en-US"/>
              <a:t>Four column - Font 44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099930"/>
            <a:ext cx="10515600" cy="0"/>
          </a:xfrm>
          <a:prstGeom prst="line">
            <a:avLst/>
          </a:prstGeom>
          <a:ln>
            <a:solidFill>
              <a:srgbClr val="00A3A1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838203" y="1715399"/>
            <a:ext cx="4969933" cy="324000"/>
          </a:xfrm>
          <a:prstGeom prst="rect">
            <a:avLst/>
          </a:prstGeom>
          <a:solidFill>
            <a:srgbClr val="005EB8"/>
          </a:solidFill>
        </p:spPr>
        <p:txBody>
          <a:bodyPr lIns="144000" tIns="36000" rIns="72000" bIns="36000"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400" b="1" i="0" u="none" strike="noStrike" kern="1200" cap="none" spc="0" normalizeH="0" baseline="0" noProof="0">
                <a:solidFill>
                  <a:schemeClr val="bg1"/>
                </a:solidFill>
                <a:latin typeface="Univers for KPMG" panose="020B0603020202020204" pitchFamily="34" charset="0"/>
              </a:defRPr>
            </a:lvl1pPr>
            <a:lvl2pPr marL="361950" indent="-180975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4pPr>
            <a:lvl5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14 Bold 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38201" y="2171752"/>
            <a:ext cx="4969931" cy="3547849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spcAft>
                <a:spcPts val="1200"/>
              </a:spcAft>
              <a:buFontTx/>
              <a:buNone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1pPr>
            <a:lvl2pPr marL="361950" indent="-180975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en-US" sz="1200" b="0" i="0" baseline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4pPr>
            <a:lvl5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/>
              <a:t>Master text styles</a:t>
            </a:r>
          </a:p>
          <a:p>
            <a:pPr marL="285750" lvl="1" indent="-285750" eaLnBrk="1" hangingPunct="1">
              <a:spcBef>
                <a:spcPts val="600"/>
              </a:spcBef>
              <a:spcAft>
                <a:spcPts val="1200"/>
              </a:spcAft>
              <a:buFont typeface="Lucida Grande"/>
              <a:buChar char="—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248400" y="2018906"/>
            <a:ext cx="4968000" cy="58737"/>
            <a:chOff x="4686300" y="2018905"/>
            <a:chExt cx="3726000" cy="5873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686300" y="2048274"/>
              <a:ext cx="372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686300" y="2018905"/>
              <a:ext cx="251115" cy="58737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61185" y="2018905"/>
              <a:ext cx="251115" cy="58737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ext Placeholder 9"/>
          <p:cNvSpPr>
            <a:spLocks noGrp="1"/>
          </p:cNvSpPr>
          <p:nvPr userDrawn="1">
            <p:ph type="body" sz="quarter" idx="41" hasCustomPrompt="1"/>
          </p:nvPr>
        </p:nvSpPr>
        <p:spPr bwMode="gray">
          <a:xfrm>
            <a:off x="6248400" y="1715399"/>
            <a:ext cx="4969933" cy="324000"/>
          </a:xfrm>
          <a:prstGeom prst="rect">
            <a:avLst/>
          </a:prstGeom>
          <a:noFill/>
        </p:spPr>
        <p:txBody>
          <a:bodyPr lIns="0" tIns="36000" rIns="0" bIns="36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400" b="0" i="0" u="none" strike="noStrike" kern="1200" cap="none" spc="0" normalizeH="0" baseline="0" noProof="0" dirty="0" smtClean="0">
                <a:solidFill>
                  <a:srgbClr val="0091DA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361950" indent="-180975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4pPr>
            <a:lvl5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14 Bold 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248400" y="5444964"/>
            <a:ext cx="4968000" cy="58737"/>
            <a:chOff x="4572000" y="2111669"/>
            <a:chExt cx="3726000" cy="58737"/>
          </a:xfrm>
          <a:solidFill>
            <a:srgbClr val="F68D2E"/>
          </a:solidFill>
        </p:grpSpPr>
        <p:cxnSp>
          <p:nvCxnSpPr>
            <p:cNvPr id="16" name="Straight Connector 15"/>
            <p:cNvCxnSpPr/>
            <p:nvPr/>
          </p:nvCxnSpPr>
          <p:spPr>
            <a:xfrm>
              <a:off x="4572000" y="2141038"/>
              <a:ext cx="3726000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572000" y="2111669"/>
              <a:ext cx="251115" cy="58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046885" y="2111669"/>
              <a:ext cx="251115" cy="58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1741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513">
          <p15:clr>
            <a:srgbClr val="FBAE40"/>
          </p15:clr>
        </p15:guide>
        <p15:guide id="3" pos="7167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8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03010" y="1043554"/>
            <a:ext cx="9650791" cy="7348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31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399" kern="1200" dirty="0">
                <a:solidFill>
                  <a:schemeClr val="bg1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8987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32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348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A3A1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r>
              <a:rPr lang="en-US"/>
              <a:t>Four column - Font 44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099930"/>
            <a:ext cx="10515600" cy="0"/>
          </a:xfrm>
          <a:prstGeom prst="line">
            <a:avLst/>
          </a:prstGeom>
          <a:ln>
            <a:solidFill>
              <a:srgbClr val="00A3A1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838203" y="1715399"/>
            <a:ext cx="4969933" cy="324000"/>
          </a:xfrm>
          <a:prstGeom prst="rect">
            <a:avLst/>
          </a:prstGeom>
          <a:solidFill>
            <a:srgbClr val="005EB8"/>
          </a:solidFill>
        </p:spPr>
        <p:txBody>
          <a:bodyPr lIns="144000" tIns="36000" rIns="72000" bIns="36000" anchor="ctr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400" b="1" i="0" u="none" strike="noStrike" kern="1200" cap="none" spc="0" normalizeH="0" baseline="0" noProof="0">
                <a:solidFill>
                  <a:schemeClr val="bg1"/>
                </a:solidFill>
                <a:latin typeface="Univers for KPMG" panose="020B0603020202020204" pitchFamily="34" charset="0"/>
              </a:defRPr>
            </a:lvl1pPr>
            <a:lvl2pPr marL="361950" indent="-180975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4pPr>
            <a:lvl5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14 Bold 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38201" y="2171752"/>
            <a:ext cx="4969931" cy="3547849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spcAft>
                <a:spcPts val="1200"/>
              </a:spcAft>
              <a:buFontTx/>
              <a:buNone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1pPr>
            <a:lvl2pPr marL="361950" indent="-180975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en-US" sz="1200" b="0" i="0" baseline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4pPr>
            <a:lvl5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/>
              <a:t>Master text styles</a:t>
            </a:r>
          </a:p>
          <a:p>
            <a:pPr marL="285750" lvl="1" indent="-285750" eaLnBrk="1" hangingPunct="1">
              <a:spcBef>
                <a:spcPts val="600"/>
              </a:spcBef>
              <a:spcAft>
                <a:spcPts val="1200"/>
              </a:spcAft>
              <a:buFont typeface="Lucida Grande"/>
              <a:buChar char="—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248400" y="2018906"/>
            <a:ext cx="4968000" cy="58737"/>
            <a:chOff x="4686300" y="2018905"/>
            <a:chExt cx="3726000" cy="5873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686300" y="2048274"/>
              <a:ext cx="372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686300" y="2018905"/>
              <a:ext cx="251115" cy="58737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61185" y="2018905"/>
              <a:ext cx="251115" cy="58737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Text Placeholder 9"/>
          <p:cNvSpPr>
            <a:spLocks noGrp="1"/>
          </p:cNvSpPr>
          <p:nvPr userDrawn="1">
            <p:ph type="body" sz="quarter" idx="41" hasCustomPrompt="1"/>
          </p:nvPr>
        </p:nvSpPr>
        <p:spPr bwMode="gray">
          <a:xfrm>
            <a:off x="6248400" y="1715399"/>
            <a:ext cx="4969933" cy="324000"/>
          </a:xfrm>
          <a:prstGeom prst="rect">
            <a:avLst/>
          </a:prstGeom>
          <a:noFill/>
        </p:spPr>
        <p:txBody>
          <a:bodyPr lIns="0" tIns="36000" rIns="0" bIns="36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400" b="0" i="0" u="none" strike="noStrike" kern="1200" cap="none" spc="0" normalizeH="0" baseline="0" noProof="0" dirty="0" smtClean="0">
                <a:solidFill>
                  <a:srgbClr val="0091DA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361950" indent="-180975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2pPr>
            <a:lvl3pPr marL="0" indent="0"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 lang="en-US" sz="1200" b="0" i="0" dirty="0" smtClean="0">
                <a:solidFill>
                  <a:schemeClr val="tx1"/>
                </a:solidFill>
                <a:latin typeface="Univers for KPMG" panose="020B0603020202020204" pitchFamily="34" charset="0"/>
                <a:cs typeface="Univers for KPMG Light"/>
              </a:defRPr>
            </a:lvl3pPr>
            <a:lvl4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4pPr>
            <a:lvl5pPr>
              <a:spcBef>
                <a:spcPts val="600"/>
              </a:spcBef>
              <a:defRPr sz="1200">
                <a:latin typeface="Univers for KPMG" panose="020B0603020202020204" pitchFamily="34" charset="0"/>
              </a:defRPr>
            </a:lvl5pPr>
            <a:lvl6pPr>
              <a:defRPr baseline="0"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Univers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nivers for KPMG" panose="020B0603020202020204" pitchFamily="34" charset="0"/>
                <a:ea typeface="+mn-ea"/>
                <a:cs typeface="+mn-cs"/>
              </a:rPr>
              <a:t> for KPMG Font Size 14 Bold 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248400" y="5444964"/>
            <a:ext cx="4968000" cy="58737"/>
            <a:chOff x="4572000" y="2111669"/>
            <a:chExt cx="3726000" cy="58737"/>
          </a:xfrm>
          <a:solidFill>
            <a:srgbClr val="F68D2E"/>
          </a:solidFill>
        </p:grpSpPr>
        <p:cxnSp>
          <p:nvCxnSpPr>
            <p:cNvPr id="16" name="Straight Connector 15"/>
            <p:cNvCxnSpPr/>
            <p:nvPr/>
          </p:nvCxnSpPr>
          <p:spPr>
            <a:xfrm>
              <a:off x="4572000" y="2141038"/>
              <a:ext cx="3726000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572000" y="2111669"/>
              <a:ext cx="251115" cy="58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046885" y="2111669"/>
              <a:ext cx="251115" cy="58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5298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513">
          <p15:clr>
            <a:srgbClr val="FBAE40"/>
          </p15:clr>
        </p15:guide>
        <p15:guide id="3" pos="7167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03010" y="1043554"/>
            <a:ext cx="9650791" cy="7348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31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399" kern="1200" dirty="0">
                <a:solidFill>
                  <a:schemeClr val="bg1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010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5DDE-3AEC-402E-85B5-1DF89E18B3C6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13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3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51" noProof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46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AEE9-631A-49CA-8ECD-C8FB55B77A49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61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9E46-12BF-4DEC-94C4-A35E35BC9BB9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934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4B36-46E3-47D7-8FBF-1BAED1114B8F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89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6AB-D253-411B-8F6E-35B43044E568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25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13EC-A7EA-40CA-8BE8-56BA46E81B30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962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7777-49DC-405C-9065-F14598C28EBE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367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43BC-CEA7-4B94-923F-42CB8A4705DC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893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AFA-3648-487C-958A-3C7791617276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203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AF85-0388-418C-A063-EB8B6266CCCF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274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B0A6-C89D-4C22-AD9B-9A446CD58829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9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6"/>
            <a:ext cx="10987715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04203" tIns="52101" rIns="104203" bIns="52101" numCol="1" anchor="t" anchorCtr="0" compatLnSpc="1">
            <a:prstTxWarp prst="textNoShape">
              <a:avLst/>
            </a:prstTxWarp>
          </a:bodyPr>
          <a:lstStyle/>
          <a:p>
            <a:endParaRPr lang="en-GB" sz="2051">
              <a:latin typeface="EYInterstate" panose="02000503020000020004" pitchFamily="2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>
            <a:off x="609603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51" noProof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779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9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6"/>
            <a:ext cx="10987715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104203" tIns="52101" rIns="104203" bIns="52101" numCol="1" anchor="t" anchorCtr="0" compatLnSpc="1">
            <a:prstTxWarp prst="textNoShape">
              <a:avLst/>
            </a:prstTxWarp>
          </a:bodyPr>
          <a:lstStyle/>
          <a:p>
            <a:endParaRPr lang="en-GB" sz="2051">
              <a:latin typeface="EYInterstate" panose="02000503020000020004" pitchFamily="2" charset="0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779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8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90" y="1058401"/>
            <a:ext cx="10984159" cy="51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640" y="6290401"/>
            <a:ext cx="455763" cy="369416"/>
          </a:xfrm>
          <a:prstGeom prst="rect">
            <a:avLst/>
          </a:prstGeom>
        </p:spPr>
      </p:pic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609603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51" noProof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779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738" y="6442687"/>
            <a:ext cx="823244" cy="1817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253">
                <a:solidFill>
                  <a:schemeClr val="bg1"/>
                </a:solidFill>
                <a:latin typeface="EYInterstate Light" panose="02000506000000020004" pitchFamily="2" charset="0"/>
                <a:cs typeface="Calibri" panose="020F0502020204030204" pitchFamily="34" charset="0"/>
              </a:rPr>
              <a:t>Page </a:t>
            </a:r>
            <a:fld id="{9AE4D82F-B047-469B-AC52-A46321747EAF}" type="slidenum">
              <a:rPr lang="en-GB" sz="1253" smtClean="0">
                <a:solidFill>
                  <a:schemeClr val="bg1"/>
                </a:solidFill>
                <a:latin typeface="EYInterstate Light" panose="02000506000000020004" pitchFamily="2" charset="0"/>
                <a:cs typeface="Calibri" panose="020F0502020204030204" pitchFamily="34" charset="0"/>
              </a:rPr>
              <a:pPr/>
              <a:t>‹#›</a:t>
            </a:fld>
            <a:endParaRPr lang="en-GB" sz="1253">
              <a:solidFill>
                <a:schemeClr val="bg1"/>
              </a:solidFill>
              <a:latin typeface="EYInterstate Light" panose="02000506000000020004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31550" y="6442687"/>
            <a:ext cx="1644175" cy="1817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fld id="{123AE2BB-0D0C-49F7-9596-050E760231CA}" type="datetime4">
              <a:rPr lang="en-GB" sz="1253" smtClean="0">
                <a:solidFill>
                  <a:schemeClr val="bg1"/>
                </a:solidFill>
                <a:latin typeface="EYInterstate Light" panose="02000506000000020004" pitchFamily="2" charset="0"/>
                <a:cs typeface="Calibri" panose="020F0502020204030204" pitchFamily="34" charset="0"/>
              </a:rPr>
              <a:t>29 March 2023</a:t>
            </a:fld>
            <a:endParaRPr lang="en-GB" sz="1253">
              <a:solidFill>
                <a:schemeClr val="bg1"/>
              </a:solidFill>
              <a:latin typeface="EYInterstate Light" panose="0200050600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50261" y="6442687"/>
            <a:ext cx="3911227" cy="1817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253">
                <a:solidFill>
                  <a:schemeClr val="bg1"/>
                </a:solidFill>
                <a:latin typeface="EYInterstate Light" panose="02000506000000020004" pitchFamily="2" charset="0"/>
                <a:cs typeface="Calibri" panose="020F050202020403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765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609603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51" noProof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779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9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03010" y="1043554"/>
            <a:ext cx="9650791" cy="7348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311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399" kern="1200" dirty="0">
                <a:solidFill>
                  <a:schemeClr val="bg1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47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779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6EDBA-1BC0-4648-AE9C-6185E99730EC}"/>
              </a:ext>
            </a:extLst>
          </p:cNvPr>
          <p:cNvGrpSpPr/>
          <p:nvPr userDrawn="1"/>
        </p:nvGrpSpPr>
        <p:grpSpPr>
          <a:xfrm>
            <a:off x="0" y="0"/>
            <a:ext cx="12192000" cy="859354"/>
            <a:chOff x="0" y="0"/>
            <a:chExt cx="12192000" cy="8593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080D56-EABC-4943-8CC2-6E989A8A4950}"/>
                </a:ext>
              </a:extLst>
            </p:cNvPr>
            <p:cNvSpPr/>
            <p:nvPr userDrawn="1"/>
          </p:nvSpPr>
          <p:spPr>
            <a:xfrm>
              <a:off x="0" y="0"/>
              <a:ext cx="12192000" cy="711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alibri" panose="020F0502020204030204" pitchFamily="34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FE18663E-525D-4C01-9E64-7909C06BF5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080"/>
            <a:stretch/>
          </p:blipFill>
          <p:spPr bwMode="auto">
            <a:xfrm>
              <a:off x="147890" y="73401"/>
              <a:ext cx="1827041" cy="65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10E3A1-FB11-4CD5-94F6-279CF996A6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29704"/>
              <a:ext cx="12192000" cy="29650"/>
            </a:xfrm>
            <a:prstGeom prst="line">
              <a:avLst/>
            </a:prstGeom>
            <a:ln w="9525">
              <a:solidFill>
                <a:srgbClr val="B251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A61F462-CB0A-4FB6-9D85-086A8D1A6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55" b="98030" l="0" r="100000">
                        <a14:foregroundMark x1="43883" y1="5606" x2="43883" y2="5606"/>
                        <a14:foregroundMark x1="43883" y1="5606" x2="43883" y2="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869" y="6210931"/>
            <a:ext cx="498939" cy="6399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7538DD-AEF6-4C54-86FF-CC65416DE8B4}"/>
              </a:ext>
            </a:extLst>
          </p:cNvPr>
          <p:cNvCxnSpPr/>
          <p:nvPr userDrawn="1"/>
        </p:nvCxnSpPr>
        <p:spPr>
          <a:xfrm>
            <a:off x="0" y="6821056"/>
            <a:ext cx="12192000" cy="0"/>
          </a:xfrm>
          <a:prstGeom prst="line">
            <a:avLst/>
          </a:prstGeom>
          <a:noFill/>
          <a:ln w="762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979B300-0F8C-49C7-BBBD-8E3468273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0" y="94717"/>
            <a:ext cx="1219200" cy="74981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598427-0E48-49BB-9902-A04BAC9D89E2}"/>
              </a:ext>
            </a:extLst>
          </p:cNvPr>
          <p:cNvSpPr txBox="1">
            <a:spLocks/>
          </p:cNvSpPr>
          <p:nvPr userDrawn="1"/>
        </p:nvSpPr>
        <p:spPr>
          <a:xfrm>
            <a:off x="745601" y="6449869"/>
            <a:ext cx="2743200" cy="25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Slide </a:t>
            </a:r>
            <a:fld id="{48F63A3B-78C7-47BE-AE5E-E10140E04643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41935" rtl="0" eaLnBrk="1" latinLnBrk="0" hangingPunct="1">
        <a:lnSpc>
          <a:spcPct val="85000"/>
        </a:lnSpc>
        <a:spcBef>
          <a:spcPct val="0"/>
        </a:spcBef>
        <a:buNone/>
        <a:defRPr sz="3419" b="1" kern="1200">
          <a:solidFill>
            <a:schemeClr val="bg2"/>
          </a:solidFill>
          <a:latin typeface="EYInterstate" panose="02000503020000020004" pitchFamily="2" charset="0"/>
          <a:ea typeface="+mj-ea"/>
          <a:cs typeface="Calibri" panose="020F0502020204030204" pitchFamily="34" charset="0"/>
        </a:defRPr>
      </a:lvl1pPr>
    </p:titleStyle>
    <p:bodyStyle>
      <a:lvl1pPr marL="195363" indent="-195363" algn="l" defTabSz="104193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68" kern="1200">
          <a:solidFill>
            <a:schemeClr val="bg1"/>
          </a:solidFill>
          <a:latin typeface="EYInterstate" pitchFamily="2" charset="0"/>
          <a:ea typeface="+mn-ea"/>
          <a:cs typeface="+mn-cs"/>
        </a:defRPr>
      </a:lvl1pPr>
      <a:lvl2pPr marL="390727" indent="-191744" algn="l" defTabSz="104193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68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2pPr>
      <a:lvl3pPr marL="589706" indent="-209833" algn="l" defTabSz="104193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68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3pPr>
      <a:lvl4pPr marL="781453" indent="-191744" algn="l" defTabSz="104193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68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4pPr>
      <a:lvl5pPr marL="980432" indent="-198981" algn="l" defTabSz="104193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368" kern="1200">
          <a:solidFill>
            <a:schemeClr val="bg1"/>
          </a:solidFill>
          <a:latin typeface="EYInterstate Light" pitchFamily="2" charset="0"/>
          <a:ea typeface="+mn-ea"/>
          <a:cs typeface="+mn-cs"/>
        </a:defRPr>
      </a:lvl5pPr>
      <a:lvl6pPr marL="2865322" indent="-260484" algn="l" defTabSz="1041935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6pPr>
      <a:lvl7pPr marL="3386290" indent="-260484" algn="l" defTabSz="1041935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7pPr>
      <a:lvl8pPr marL="3907259" indent="-260484" algn="l" defTabSz="1041935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8pPr>
      <a:lvl9pPr marL="4428225" indent="-260484" algn="l" defTabSz="1041935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1pPr>
      <a:lvl2pPr marL="520968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2pPr>
      <a:lvl3pPr marL="1041935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3pPr>
      <a:lvl4pPr marL="1562903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4pPr>
      <a:lvl5pPr marL="2083870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5pPr>
      <a:lvl6pPr marL="2604838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6pPr>
      <a:lvl7pPr marL="3125806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7pPr>
      <a:lvl8pPr marL="3646774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8pPr>
      <a:lvl9pPr marL="4167743" algn="l" defTabSz="1041935" rtl="0" eaLnBrk="1" latinLnBrk="0" hangingPunct="1">
        <a:defRPr sz="20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2578D-EA1C-493E-B224-E0B2268E9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455" b="98030" l="0" r="100000">
                        <a14:foregroundMark x1="43883" y1="5606" x2="43883" y2="5606"/>
                        <a14:foregroundMark x1="43883" y1="5606" x2="43883" y2="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869" y="6210931"/>
            <a:ext cx="498939" cy="6399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46E1FA-CA30-4B3F-A635-1AA114417292}"/>
              </a:ext>
            </a:extLst>
          </p:cNvPr>
          <p:cNvSpPr/>
          <p:nvPr userDrawn="1"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4CD7C3E-9CD4-4939-B78F-5EFE56AEFA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22080" r="-222" b="-7252"/>
          <a:stretch/>
        </p:blipFill>
        <p:spPr bwMode="auto">
          <a:xfrm>
            <a:off x="147890" y="73400"/>
            <a:ext cx="1831035" cy="7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817BAC-4731-46D6-B19B-A14DC9087166}"/>
              </a:ext>
            </a:extLst>
          </p:cNvPr>
          <p:cNvCxnSpPr/>
          <p:nvPr userDrawn="1"/>
        </p:nvCxnSpPr>
        <p:spPr>
          <a:xfrm>
            <a:off x="0" y="6821056"/>
            <a:ext cx="12192000" cy="0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7260812E-A4F8-4381-B898-D010E74FF9D2}"/>
              </a:ext>
            </a:extLst>
          </p:cNvPr>
          <p:cNvSpPr txBox="1">
            <a:spLocks/>
          </p:cNvSpPr>
          <p:nvPr userDrawn="1"/>
        </p:nvSpPr>
        <p:spPr>
          <a:xfrm>
            <a:off x="745601" y="6449869"/>
            <a:ext cx="2743200" cy="251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Slide </a:t>
            </a:r>
            <a:fld id="{48F63A3B-78C7-47BE-AE5E-E10140E04643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4045105-D3D9-4C8A-BC2C-13F0BAF35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1" t="27229" r="11631" b="25577"/>
          <a:stretch/>
        </p:blipFill>
        <p:spPr>
          <a:xfrm>
            <a:off x="10972800" y="94717"/>
            <a:ext cx="1219200" cy="7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701" r:id="rId16"/>
    <p:sldLayoutId id="214748370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717E-E332-4C09-8886-142CDE088725}" type="datetime1">
              <a:rPr lang="en-IN" smtClean="0"/>
              <a:pPr/>
              <a:t>29-03-2023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98DEF-1A68-4ADC-92E2-DDC1733C64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44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938CA-B100-4DD0-AF98-E0C733927B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r="3708"/>
          <a:stretch/>
        </p:blipFill>
        <p:spPr>
          <a:xfrm>
            <a:off x="0" y="-2210"/>
            <a:ext cx="12192000" cy="6860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463B75-94C4-4D5F-9F42-8873B582DF2B}"/>
              </a:ext>
            </a:extLst>
          </p:cNvPr>
          <p:cNvSpPr txBox="1"/>
          <p:nvPr/>
        </p:nvSpPr>
        <p:spPr>
          <a:xfrm>
            <a:off x="0" y="-2208"/>
            <a:ext cx="5169159" cy="6860207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Chintan Shivir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Convergence of Government Programs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Ministry of Tourism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Government of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29 Mar 2023 | Day 2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08FABC23-8534-4FAF-BB4C-2706F1A1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408" y="2702795"/>
            <a:ext cx="854341" cy="145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4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#1 Connectivity and Infrastructure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2"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Road, Transport, &amp; Highways-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Road connectivity to the Destinations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F2A5A3B-4462-4235-AC1E-629D4F4AE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41794"/>
              </p:ext>
            </p:extLst>
          </p:nvPr>
        </p:nvGraphicFramePr>
        <p:xfrm>
          <a:off x="920954" y="2872740"/>
          <a:ext cx="1089742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507754"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NH Connectivity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i="0"/>
                        <a:t>100% NH Connectivity to identified 50 Sd 2.0 Destinations.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Last Mile form NH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Providing Last Mile connectivity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lang="en-IN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Wayside Amenities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Development of WS at major tourism routes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lang="en-IN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8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View points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Development of Viewpoints &amp; WS Amenities in NE Region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lang="en-IN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Ropeways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/>
                        <a:t>Parvatmala: Ropeways development to promote tourism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8 Projects Identified. 7under tendering stage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6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17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#1 Connectivity and Infrastructure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3"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Ports, Shipping, &amp; Waterways-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Developing Port Infrastructure for cruise tourism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C8CBF018-9C64-466E-BED7-8D2AAA6F7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90483"/>
              </p:ext>
            </p:extLst>
          </p:nvPr>
        </p:nvGraphicFramePr>
        <p:xfrm>
          <a:off x="920954" y="2872740"/>
          <a:ext cx="1089742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507754"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Cruise Terminals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i="0"/>
                        <a:t>(i) Development &amp; Modernisation of Cruise Terminals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chemeClr val="tx1"/>
                          </a:solidFill>
                        </a:rPr>
                        <a:t>3 Operational </a:t>
                      </a:r>
                    </a:p>
                    <a:p>
                      <a:r>
                        <a:rPr lang="en-IN" sz="1800">
                          <a:solidFill>
                            <a:schemeClr val="tx1"/>
                          </a:solidFill>
                        </a:rPr>
                        <a:t>4 under development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Immigration / E Visa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i="0"/>
                        <a:t>(ii) </a:t>
                      </a:r>
                      <a:r>
                        <a:rPr lang="en-IN" sz="1800"/>
                        <a:t>Visa on arrival, e Landing Card,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chemeClr val="tx1"/>
                          </a:solidFill>
                        </a:rPr>
                        <a:t>Addressed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Rates / Duty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i="0"/>
                        <a:t>(iii) </a:t>
                      </a:r>
                      <a:r>
                        <a:rPr lang="en-IN" sz="1800"/>
                        <a:t>Rationalisation of applicable charges on Cruise Ships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8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Promotion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i="0"/>
                        <a:t>(iv) </a:t>
                      </a:r>
                      <a:r>
                        <a:rPr lang="en-IN" sz="1800"/>
                        <a:t>Joint Promotion and Marketing Initiatives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Light House Tourism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i="0"/>
                        <a:t>(v) </a:t>
                      </a:r>
                      <a:r>
                        <a:rPr lang="en-IN" sz="1800" b="0"/>
                        <a:t>Development of Light House as Tourism Products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6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Staff Sensitisation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(vi) Conducting sensitisation initiatives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61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#1 Connectivity and Infrastructure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4"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Railways -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Developing Rail Connectivity and Infrastructure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C9469020-9FD0-443E-A0BA-9C224B023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78063"/>
              </p:ext>
            </p:extLst>
          </p:nvPr>
        </p:nvGraphicFramePr>
        <p:xfrm>
          <a:off x="920954" y="2872740"/>
          <a:ext cx="1089742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82448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840361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507754"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Railway Connectivity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i="0"/>
                        <a:t>(i) Enhancement of connectivity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Station Development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(ii) Development / Upgradation of RS at Tourist Destinations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Staff Sensitisation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(iii) Conducting sensitisation initiatives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38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36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#1 Connectivity and Infrastructure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5"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Housing and Urban Affairs – </a:t>
            </a:r>
            <a:r>
              <a:rPr kumimoji="0" lang="en-I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Civi</a:t>
            </a:r>
            <a:r>
              <a:rPr lang="en-IN" sz="2000" dirty="0"/>
              <a:t>c Infrastructure 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FD5451C0-7078-4ED2-AF67-1238F830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74950"/>
              </p:ext>
            </p:extLst>
          </p:nvPr>
        </p:nvGraphicFramePr>
        <p:xfrm>
          <a:off x="920954" y="2872740"/>
          <a:ext cx="1089742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82448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87845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448232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50775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  <a:latin typeface="+mn-lt"/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  <a:latin typeface="+mn-lt"/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  <a:latin typeface="+mn-lt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Sanitation &amp; Hygiene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i="0">
                          <a:latin typeface="+mn-lt"/>
                        </a:rPr>
                        <a:t>(i) Convergence on SD 2 Destinations on interventions / ranking through SBM Urban and Rural.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Water Supply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>
                          <a:latin typeface="+mn-lt"/>
                        </a:rPr>
                        <a:t>(ii) 100% coverage of tourist zones through AMRUT, Smart Cities and CITIIS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Waste Management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>
                          <a:latin typeface="+mn-lt"/>
                        </a:rPr>
                        <a:t>(iii) 100% SWM and Water Treatment at Tourist Destinations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Non motorised transport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>
                          <a:latin typeface="+mn-lt"/>
                        </a:rPr>
                        <a:t>(iv) Efficient non motorised local transportation in tourism zones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9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latin typeface="+mn-lt"/>
                        </a:rPr>
                        <a:t>Green Spaces/ Parks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>
                          <a:latin typeface="+mn-lt"/>
                        </a:rPr>
                        <a:t>(v) Development of 100% green spaces at SD 2 touist destinations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4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67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8810602-BBFA-4518-A82D-3F9A20CFA568}"/>
              </a:ext>
            </a:extLst>
          </p:cNvPr>
          <p:cNvSpPr txBox="1">
            <a:spLocks/>
          </p:cNvSpPr>
          <p:nvPr/>
        </p:nvSpPr>
        <p:spPr>
          <a:xfrm>
            <a:off x="838199" y="1140377"/>
            <a:ext cx="10880035" cy="51326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A59012-A2BD-46DE-8745-A5630E703162}"/>
              </a:ext>
            </a:extLst>
          </p:cNvPr>
          <p:cNvSpPr txBox="1">
            <a:spLocks/>
          </p:cNvSpPr>
          <p:nvPr/>
        </p:nvSpPr>
        <p:spPr>
          <a:xfrm>
            <a:off x="655983" y="2143433"/>
            <a:ext cx="10880034" cy="3773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IN" sz="6600" dirty="0">
                <a:solidFill>
                  <a:srgbClr val="002060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125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ree, mountain, sky, outdoor&#10;&#10;Description automatically generated">
            <a:extLst>
              <a:ext uri="{FF2B5EF4-FFF2-40B4-BE49-F238E27FC236}">
                <a16:creationId xmlns:a16="http://schemas.microsoft.com/office/drawing/2014/main" id="{78AFA4CB-EA10-48C7-B12E-79E9A16D3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513C6-DF2D-4752-BFC1-8212BA69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  <a:solidFill>
            <a:srgbClr val="000309">
              <a:alpha val="45098"/>
            </a:srgbClr>
          </a:solidFill>
        </p:spPr>
        <p:txBody>
          <a:bodyPr>
            <a:normAutofit/>
          </a:bodyPr>
          <a:lstStyle/>
          <a:p>
            <a:pPr marL="354013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IN" sz="4000" i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endParaRPr lang="en-IN" sz="5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 descr="Marker with solid fill">
            <a:extLst>
              <a:ext uri="{FF2B5EF4-FFF2-40B4-BE49-F238E27FC236}">
                <a16:creationId xmlns:a16="http://schemas.microsoft.com/office/drawing/2014/main" id="{0EB0FAD3-5370-4288-8374-48DB94D69E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61207" y="6161935"/>
            <a:ext cx="293300" cy="29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01D61-7ECD-4FAE-8D26-CE3AA33D5A86}"/>
              </a:ext>
            </a:extLst>
          </p:cNvPr>
          <p:cNvSpPr txBox="1"/>
          <p:nvPr/>
        </p:nvSpPr>
        <p:spPr>
          <a:xfrm>
            <a:off x="10173092" y="6161934"/>
            <a:ext cx="2018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Egalapanta, Telangana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#Swadesh Darshan Scheme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675891-65DE-4615-B50E-8EF903AC285D}"/>
              </a:ext>
            </a:extLst>
          </p:cNvPr>
          <p:cNvCxnSpPr>
            <a:cxnSpLocks/>
          </p:cNvCxnSpPr>
          <p:nvPr/>
        </p:nvCxnSpPr>
        <p:spPr>
          <a:xfrm>
            <a:off x="521386" y="2845248"/>
            <a:ext cx="10704946" cy="266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0BD55-4B5D-4EC8-8D13-C0C17C91CB29}"/>
              </a:ext>
            </a:extLst>
          </p:cNvPr>
          <p:cNvCxnSpPr>
            <a:cxnSpLocks/>
          </p:cNvCxnSpPr>
          <p:nvPr/>
        </p:nvCxnSpPr>
        <p:spPr>
          <a:xfrm>
            <a:off x="521386" y="4120320"/>
            <a:ext cx="10704946" cy="266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BEA92-7A9E-4944-BA2B-2B2C907BA68B}"/>
              </a:ext>
            </a:extLst>
          </p:cNvPr>
          <p:cNvSpPr txBox="1"/>
          <p:nvPr/>
        </p:nvSpPr>
        <p:spPr>
          <a:xfrm>
            <a:off x="521386" y="3075056"/>
            <a:ext cx="10704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Session 8</a:t>
            </a: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Tourism Products and Experiences </a:t>
            </a:r>
            <a:endParaRPr lang="en-IN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#2 Developing Tourism Products and Experiences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IN" sz="2000" dirty="0">
                <a:solidFill>
                  <a:schemeClr val="tx1"/>
                </a:solidFill>
              </a:rPr>
              <a:t>Ministry of Culture/ ASI - </a:t>
            </a:r>
            <a:r>
              <a:rPr lang="en-IN" sz="2000" dirty="0"/>
              <a:t>Development of tourist amenities at ASI protected monuments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endParaRPr lang="en-IN" sz="2000" dirty="0"/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 dirty="0">
                <a:solidFill>
                  <a:schemeClr val="tx1"/>
                </a:solidFill>
              </a:rPr>
              <a:t> 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81D3E99-D451-48AF-A910-5629C055D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94963"/>
              </p:ext>
            </p:extLst>
          </p:nvPr>
        </p:nvGraphicFramePr>
        <p:xfrm>
          <a:off x="920954" y="2872740"/>
          <a:ext cx="1089742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82448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840361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50775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Central Protected Monuments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i="0" dirty="0"/>
                        <a:t>(i) Preservation and Promotion of Assets. Convergence at these sites with SD and PRASAD </a:t>
                      </a:r>
                      <a:r>
                        <a:rPr lang="en-IN" sz="1800" i="0" dirty="0" err="1"/>
                        <a:t>intervations</a:t>
                      </a:r>
                      <a:r>
                        <a:rPr lang="en-IN" sz="1800" i="0" dirty="0"/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Adopt a Heritage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(ii) Enabling adoption of assets for professional O&amp;M through CSR funding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Museum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(iii) Development through Museum Grant Scheme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Intangible Heritage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(iv) Preservation and Promotion of Intangible Heritage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9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16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#2 Developing Tourism Products and Experiences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2"/>
              <a:tabLst/>
              <a:defRPr/>
            </a:pPr>
            <a:r>
              <a:rPr lang="en-IN" sz="2000" dirty="0">
                <a:solidFill>
                  <a:schemeClr val="tx1"/>
                </a:solidFill>
              </a:rPr>
              <a:t>Ministry of Environment, Forest, and Climate Change- </a:t>
            </a:r>
            <a:r>
              <a:rPr lang="en-IN" sz="2000" dirty="0"/>
              <a:t>Development of Eco-tourism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 startAt="2"/>
              <a:tabLst/>
              <a:defRPr/>
            </a:pPr>
            <a:endParaRPr lang="en-IN" sz="2000" dirty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 dirty="0">
                <a:solidFill>
                  <a:schemeClr val="tx1"/>
                </a:solidFill>
              </a:rPr>
              <a:t> 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99FA823B-FDC6-4AA2-8A42-5B4257889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89318"/>
              </p:ext>
            </p:extLst>
          </p:nvPr>
        </p:nvGraphicFramePr>
        <p:xfrm>
          <a:off x="920954" y="2872740"/>
          <a:ext cx="1089742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82448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840361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50775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Ecotourism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i="0" dirty="0"/>
                        <a:t>(i) Development of ecotourism at Sd 2 destinations.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Ramsar Sites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(ii) Convergence on development and promotion of Ramsar sites as ecotourism destinations.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Private Sector Involvement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(iii) Asses potential avenues for attracting private investment in sustainable ecotourism development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899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#2 Developing Tourism Products and Experiences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3"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Ministry of Health &amp; Family Welfare- </a:t>
            </a:r>
            <a:r>
              <a:rPr lang="en-IN" sz="2000"/>
              <a:t>Promotion of Medical Value Travel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3"/>
              <a:tabLst/>
              <a:defRPr/>
            </a:pPr>
            <a:endParaRPr lang="en-IN" sz="200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DB803FBF-2482-43AF-A212-320A5CEB5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14238"/>
              </p:ext>
            </p:extLst>
          </p:nvPr>
        </p:nvGraphicFramePr>
        <p:xfrm>
          <a:off x="920954" y="2872740"/>
          <a:ext cx="108974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Promoting Medical tourism, Wellness tourism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arenBoth"/>
                      </a:pPr>
                      <a:r>
                        <a:rPr lang="en-IN" b="0" i="0" dirty="0"/>
                        <a:t>Need to build a resilient and sustainable MVT framework</a:t>
                      </a:r>
                    </a:p>
                    <a:p>
                      <a:pPr marL="400050" indent="-400050">
                        <a:buAutoNum type="romanLcParenBoth"/>
                      </a:pPr>
                      <a:r>
                        <a:rPr lang="en-IN" b="0" i="0" dirty="0"/>
                        <a:t>Heal in India Campaign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Demand for traditional medicine –Ayurveda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79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#2 Developing Tourism Products and Experiences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65320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4"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Ministry of Railways - </a:t>
            </a:r>
            <a:r>
              <a:rPr lang="en-IN" sz="2000"/>
              <a:t>Bharat Gaurav Trains and Luxury Trains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4"/>
              <a:tabLst/>
              <a:defRPr/>
            </a:pPr>
            <a:endParaRPr lang="en-IN" sz="200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0914C7C3-4D34-47A0-AEB6-5DB115220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58837"/>
              </p:ext>
            </p:extLst>
          </p:nvPr>
        </p:nvGraphicFramePr>
        <p:xfrm>
          <a:off x="920954" y="2872740"/>
          <a:ext cx="108974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Improving high speed rail connectivity between destinations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/>
                        <a:t>Augmenting routes under </a:t>
                      </a: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Vande Bharat trains </a:t>
                      </a:r>
                      <a:endParaRPr lang="en-IN" b="0" i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10 routes operationlised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Promoting popular tourist circuits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/>
                        <a:t>Augmenting routes under Bharat Gaurav trains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30 trips covering 24 circuits operationalised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239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798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Agenda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F7DDF-6B97-4219-BCAD-FFA3A0E00C0D}"/>
              </a:ext>
            </a:extLst>
          </p:cNvPr>
          <p:cNvSpPr txBox="1"/>
          <p:nvPr/>
        </p:nvSpPr>
        <p:spPr>
          <a:xfrm>
            <a:off x="812399" y="2151727"/>
            <a:ext cx="10316518" cy="277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Many </a:t>
            </a:r>
            <a:r>
              <a:rPr lang="en-IN" sz="2000" b="1" dirty="0"/>
              <a:t>allied sectors</a:t>
            </a:r>
            <a:r>
              <a:rPr lang="en-IN" sz="2000" dirty="0"/>
              <a:t> for developing tourism Central Ministries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Budget FY 23 </a:t>
            </a:r>
            <a:r>
              <a:rPr lang="en-IN" sz="2000" dirty="0"/>
              <a:t>has laid key </a:t>
            </a:r>
            <a:r>
              <a:rPr lang="en-IN" sz="2000" b="1" dirty="0"/>
              <a:t>focus on convergence </a:t>
            </a:r>
            <a:r>
              <a:rPr lang="en-IN" sz="2000" dirty="0"/>
              <a:t>for development of tourism in Mission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Close partnership </a:t>
            </a:r>
            <a:r>
              <a:rPr lang="en-IN" sz="2000" dirty="0"/>
              <a:t>&amp; </a:t>
            </a:r>
            <a:r>
              <a:rPr lang="en-IN" sz="2000" b="1" dirty="0"/>
              <a:t>Action Plan </a:t>
            </a:r>
            <a:r>
              <a:rPr lang="en-IN" sz="2000" dirty="0"/>
              <a:t>between Ministry of Tourism and above Ministries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States and Industry </a:t>
            </a:r>
            <a:r>
              <a:rPr lang="en-IN" sz="2000" dirty="0"/>
              <a:t>will provide their suggestions and feedback for effective convergence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How to leverage </a:t>
            </a:r>
            <a:r>
              <a:rPr lang="en-IN" sz="2000" b="1" dirty="0"/>
              <a:t>PM Gati Shakti </a:t>
            </a:r>
            <a:r>
              <a:rPr lang="en-IN" sz="2000" dirty="0"/>
              <a:t>portal for Tourism Planning, Development and Monitoring </a:t>
            </a:r>
          </a:p>
        </p:txBody>
      </p:sp>
    </p:spTree>
    <p:extLst>
      <p:ext uri="{BB962C8B-B14F-4D97-AF65-F5344CB8AC3E}">
        <p14:creationId xmlns:p14="http://schemas.microsoft.com/office/powerpoint/2010/main" val="374305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#2 Developing Tourism Products and Experiences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4"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Ministry of Rural Development- </a:t>
            </a:r>
            <a:r>
              <a:rPr lang="en-IN" sz="2000"/>
              <a:t>SPMRM, Rural Tourism and Rural Homestays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4"/>
              <a:tabLst/>
              <a:defRPr/>
            </a:pPr>
            <a:endParaRPr lang="en-IN" sz="200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8DFB47C-550C-439A-A174-155C8C48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35301"/>
              </p:ext>
            </p:extLst>
          </p:nvPr>
        </p:nvGraphicFramePr>
        <p:xfrm>
          <a:off x="920954" y="2872740"/>
          <a:ext cx="108974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Skilling tourism dependent  communities in rural areas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/>
                        <a:t>Training through DDU-GKY and Rural Self Employment Training Scheme on hospitality skillsets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Notional budget of Rs 30 Cr kept for skilling tourism sector skills annually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Providing Rural amenities, connectivty and infrastructure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/>
                        <a:t>Strengthening road connectivity can be implemented through Pradhan Mantri Gram Sadak Yojana (PMGSY) and providing amenities under RURBAN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To be assessed.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28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112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#2 Developing Tourism Products and Experiences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9690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5"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Ministry of Jal Shakti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0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69657935-E847-4464-BDA4-E8C8F1832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837558"/>
              </p:ext>
            </p:extLst>
          </p:nvPr>
        </p:nvGraphicFramePr>
        <p:xfrm>
          <a:off x="920954" y="2872740"/>
          <a:ext cx="108974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Rejuvenation of Rivers to promote Hinterland Tourism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/>
                        <a:t>Promotion of Cultural heritage and tourism by development of small local tourism and cultural circuit under the Arth Ganga mission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MoU engaged</a:t>
                      </a:r>
                    </a:p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Prayagraj selected under SD 2.0</a:t>
                      </a:r>
                    </a:p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Promoting Tourism at Reservoirs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/>
                        <a:t>(i) Reservoirs and its beds to be developed as recreation hubs for water sports and leisure</a:t>
                      </a:r>
                    </a:p>
                    <a:p>
                      <a:endParaRPr lang="en-IN" b="0" i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5+ destinations selected in SD 2.0 </a:t>
                      </a:r>
                    </a:p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28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70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8810602-BBFA-4518-A82D-3F9A20CFA568}"/>
              </a:ext>
            </a:extLst>
          </p:cNvPr>
          <p:cNvSpPr txBox="1">
            <a:spLocks/>
          </p:cNvSpPr>
          <p:nvPr/>
        </p:nvSpPr>
        <p:spPr>
          <a:xfrm>
            <a:off x="838199" y="1140377"/>
            <a:ext cx="10880035" cy="51326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A59012-A2BD-46DE-8745-A5630E703162}"/>
              </a:ext>
            </a:extLst>
          </p:cNvPr>
          <p:cNvSpPr txBox="1">
            <a:spLocks/>
          </p:cNvSpPr>
          <p:nvPr/>
        </p:nvSpPr>
        <p:spPr>
          <a:xfrm>
            <a:off x="655983" y="2143433"/>
            <a:ext cx="10880034" cy="3773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IN" sz="6600" dirty="0">
                <a:solidFill>
                  <a:srgbClr val="002060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595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B2DCF-D580-4262-A933-79BE550B8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513C6-DF2D-4752-BFC1-8212BA69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  <a:solidFill>
            <a:srgbClr val="000309">
              <a:alpha val="45098"/>
            </a:srgbClr>
          </a:solidFill>
        </p:spPr>
        <p:txBody>
          <a:bodyPr>
            <a:normAutofit/>
          </a:bodyPr>
          <a:lstStyle/>
          <a:p>
            <a:pPr marL="354013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IN" sz="4000" i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endParaRPr lang="en-IN" sz="5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675891-65DE-4615-B50E-8EF903AC285D}"/>
              </a:ext>
            </a:extLst>
          </p:cNvPr>
          <p:cNvCxnSpPr>
            <a:cxnSpLocks/>
          </p:cNvCxnSpPr>
          <p:nvPr/>
        </p:nvCxnSpPr>
        <p:spPr>
          <a:xfrm>
            <a:off x="521386" y="2845248"/>
            <a:ext cx="10704946" cy="266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0BD55-4B5D-4EC8-8D13-C0C17C91CB29}"/>
              </a:ext>
            </a:extLst>
          </p:cNvPr>
          <p:cNvCxnSpPr>
            <a:cxnSpLocks/>
          </p:cNvCxnSpPr>
          <p:nvPr/>
        </p:nvCxnSpPr>
        <p:spPr>
          <a:xfrm>
            <a:off x="521386" y="4120320"/>
            <a:ext cx="10704946" cy="266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BEA92-7A9E-4944-BA2B-2B2C907BA68B}"/>
              </a:ext>
            </a:extLst>
          </p:cNvPr>
          <p:cNvSpPr txBox="1"/>
          <p:nvPr/>
        </p:nvSpPr>
        <p:spPr>
          <a:xfrm>
            <a:off x="521386" y="3075056"/>
            <a:ext cx="10704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Session 9</a:t>
            </a: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Skills &amp; Entrepreneurship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5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#3 Skills &amp; Entrepreneurship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446088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Tourism has the potential to impact lives of people at the grassroot level working at the bottom of the pyramid</a:t>
            </a:r>
          </a:p>
          <a:p>
            <a:pPr marL="446088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</a:rPr>
              <a:t>Focus on convergence across major initiatives &amp; schemes in skilling and capacity building initiatives of Govt. of India, that is </a:t>
            </a:r>
            <a:endParaRPr lang="en-IN" sz="2000" b="0">
              <a:solidFill>
                <a:srgbClr val="000000"/>
              </a:solidFill>
            </a:endParaRPr>
          </a:p>
          <a:p>
            <a:pPr marL="116046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</a:rPr>
              <a:t>Directly promoting jobs and employment opportunities in Tourism</a:t>
            </a:r>
            <a:endParaRPr lang="en-IN" sz="2000" b="0">
              <a:solidFill>
                <a:srgbClr val="000000"/>
              </a:solidFill>
            </a:endParaRPr>
          </a:p>
          <a:p>
            <a:pPr marL="116046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</a:rPr>
              <a:t>Imparting Training &amp; Skillset for tourism dependent workforce and communities</a:t>
            </a:r>
            <a:endParaRPr lang="en-IN" sz="2000" b="0">
              <a:solidFill>
                <a:srgbClr val="000000"/>
              </a:solidFill>
            </a:endParaRPr>
          </a:p>
          <a:p>
            <a:pPr marL="116046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</a:rPr>
              <a:t>Promotion of MSMEs, SHGs and Micro Enterprises in tourism and hospitality sector</a:t>
            </a:r>
            <a:endParaRPr lang="en-IN" sz="2000" b="0">
              <a:solidFill>
                <a:srgbClr val="000000"/>
              </a:solidFill>
            </a:endParaRPr>
          </a:p>
          <a:p>
            <a:pPr marL="803275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n-I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89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#3 Skills &amp; Entrepreneurship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7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Skill Development &amp; Entrepreneurship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39F16C8-9526-4E03-A60F-0C45A3A4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75497"/>
              </p:ext>
            </p:extLst>
          </p:nvPr>
        </p:nvGraphicFramePr>
        <p:xfrm>
          <a:off x="920954" y="2872740"/>
          <a:ext cx="108974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Skilling programmes for tourism and hospitality job roles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new job roles in Pradhan Mantri Kaushal Vikas Yojana 4.0</a:t>
                      </a:r>
                      <a:endParaRPr lang="en-IN" b="0" i="1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2 Lakh+ trained beneficiaries in Tourism</a:t>
                      </a:r>
                    </a:p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21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#3 Skills &amp; Entrepreneurship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7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2"/>
              <a:tabLst/>
              <a:defRPr/>
            </a:pP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Micro, Small and Medium Enterprises 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39F16C8-9526-4E03-A60F-0C45A3A4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63373"/>
              </p:ext>
            </p:extLst>
          </p:nvPr>
        </p:nvGraphicFramePr>
        <p:xfrm>
          <a:off x="920954" y="2872740"/>
          <a:ext cx="108974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Credit line scheme for tourism service providers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Credit Guarantee Fund Trust for Micro and Small Enterprises (</a:t>
                      </a:r>
                      <a:r>
                        <a:rPr lang="en-IN" sz="1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CGTMSE</a:t>
                      </a:r>
                      <a:r>
                        <a:rPr lang="en-IN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affordable and accessible to tourism service providers of identified destinations</a:t>
                      </a:r>
                      <a:endParaRPr lang="en-IN" b="0" i="1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chemeClr val="tx1"/>
                          </a:solidFill>
                        </a:rPr>
                        <a:t>For Tourism Sector untill 2023,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>
                          <a:solidFill>
                            <a:schemeClr val="tx1"/>
                          </a:solidFill>
                        </a:rPr>
                        <a:t>Guarantee approved  = 35,288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>
                          <a:solidFill>
                            <a:schemeClr val="tx1"/>
                          </a:solidFill>
                        </a:rPr>
                        <a:t>Guarantee approved   = Rs. 2788 Cr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7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#3 Skills &amp; Entrepreneurship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7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3"/>
              <a:tabLst/>
              <a:defRPr/>
            </a:pPr>
            <a:r>
              <a:rPr kumimoji="0" lang="en-I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Textiles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39F16C8-9526-4E03-A60F-0C45A3A4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26469"/>
              </p:ext>
            </p:extLst>
          </p:nvPr>
        </p:nvGraphicFramePr>
        <p:xfrm>
          <a:off x="920954" y="2872740"/>
          <a:ext cx="108974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Developing Craft villages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opportunities to develop craft villages under National Handloom Development Program at SD 2.0 destinations</a:t>
                      </a:r>
                      <a:endParaRPr lang="en-IN" b="0" i="1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Craft villages currently being developed. Financial support provided in supporting dependent communities on raw materials and process.</a:t>
                      </a:r>
                    </a:p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41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#3 Skills &amp; Entrepreneurship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7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iv.     Ministry of Rural Development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39F16C8-9526-4E03-A60F-0C45A3A4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85163"/>
              </p:ext>
            </p:extLst>
          </p:nvPr>
        </p:nvGraphicFramePr>
        <p:xfrm>
          <a:off x="920954" y="2872740"/>
          <a:ext cx="108974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Rural Home Stays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 Self Employment Training Scheme </a:t>
                      </a:r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(RSET) for implementation of rural homestays - short-term residential training in trades that enjoy market-acceptance and extend them hand holding support in availing bank credit</a:t>
                      </a:r>
                      <a:endParaRPr lang="en-IN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b="0" i="0" dirty="0"/>
                        <a:t>Converge on SHG efforts for training, skill development, capacity building, entrepreneurship and livelihood development of rural community under </a:t>
                      </a:r>
                      <a:r>
                        <a:rPr lang="en-IN" b="1" i="0" dirty="0"/>
                        <a:t>Natural Rural Livelihoods Mission </a:t>
                      </a:r>
                      <a:r>
                        <a:rPr lang="en-IN" b="0" i="0" dirty="0"/>
                        <a:t>(NRLM)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To be assessed</a:t>
                      </a:r>
                    </a:p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425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9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#3 Skills &amp; Entrepreneurship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7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v.      Ministry of Housing and Urban Affairs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39F16C8-9526-4E03-A60F-0C45A3A4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53101"/>
              </p:ext>
            </p:extLst>
          </p:nvPr>
        </p:nvGraphicFramePr>
        <p:xfrm>
          <a:off x="920954" y="2872740"/>
          <a:ext cx="108974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Street Food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to the urban street vendors for accessing emerging market opportunities under DAY-NULM</a:t>
                      </a:r>
                      <a:endParaRPr lang="en-IN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86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Major Deliberations with Central Ministries in FY 22-23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0C93F57-4D6A-427C-99A3-634CCFCBC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51291"/>
              </p:ext>
            </p:extLst>
          </p:nvPr>
        </p:nvGraphicFramePr>
        <p:xfrm>
          <a:off x="916877" y="2213930"/>
          <a:ext cx="9498360" cy="3825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201">
                  <a:extLst>
                    <a:ext uri="{9D8B030D-6E8A-4147-A177-3AD203B41FA5}">
                      <a16:colId xmlns:a16="http://schemas.microsoft.com/office/drawing/2014/main" val="897183493"/>
                    </a:ext>
                  </a:extLst>
                </a:gridCol>
                <a:gridCol w="4092498">
                  <a:extLst>
                    <a:ext uri="{9D8B030D-6E8A-4147-A177-3AD203B41FA5}">
                      <a16:colId xmlns:a16="http://schemas.microsoft.com/office/drawing/2014/main" val="1639880084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3694624459"/>
                    </a:ext>
                  </a:extLst>
                </a:gridCol>
                <a:gridCol w="3367666">
                  <a:extLst>
                    <a:ext uri="{9D8B030D-6E8A-4147-A177-3AD203B41FA5}">
                      <a16:colId xmlns:a16="http://schemas.microsoft.com/office/drawing/2014/main" val="3993986601"/>
                    </a:ext>
                  </a:extLst>
                </a:gridCol>
              </a:tblGrid>
              <a:tr h="428909">
                <a:tc>
                  <a:txBody>
                    <a:bodyPr/>
                    <a:lstStyle/>
                    <a:p>
                      <a:r>
                        <a:rPr lang="en-IN" b="1">
                          <a:solidFill>
                            <a:srgbClr val="002060"/>
                          </a:solidFill>
                        </a:rPr>
                        <a:t>Sl No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>
                          <a:solidFill>
                            <a:srgbClr val="002060"/>
                          </a:solidFill>
                        </a:rPr>
                        <a:t>Major Meetings/ Events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>
                          <a:solidFill>
                            <a:srgbClr val="002060"/>
                          </a:solidFill>
                        </a:rPr>
                        <a:t>Date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>
                          <a:solidFill>
                            <a:srgbClr val="002060"/>
                          </a:solidFill>
                        </a:rPr>
                        <a:t>Agenda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342337"/>
                  </a:ext>
                </a:extLst>
              </a:tr>
              <a:tr h="679226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Consultative Meeting with Union Ministers on Draft National Tourism Policy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June’23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Feedbacks on draft Policy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03421"/>
                  </a:ext>
                </a:extLst>
              </a:tr>
              <a:tr h="679226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Dharamshala Declaration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Sep’22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Set Targets for Amrit Kaal and Collective Action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32080"/>
                  </a:ext>
                </a:extLst>
              </a:tr>
              <a:tr h="679226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Review by PM Advisor on convergence in Skilling &amp; Entrepreneurship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Jan’23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Pre-Budget consultative meeting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144091"/>
                  </a:ext>
                </a:extLst>
              </a:tr>
              <a:tr h="679226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Post Budget Webinar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  <a:r>
                        <a:rPr lang="en-IN" baseline="30000"/>
                        <a:t>rd</a:t>
                      </a:r>
                      <a:r>
                        <a:rPr lang="en-IN"/>
                        <a:t> Mar’23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/>
                        <a:t>Post-Budget consultative meeting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7156"/>
                  </a:ext>
                </a:extLst>
              </a:tr>
              <a:tr h="679226">
                <a:tc>
                  <a:txBody>
                    <a:bodyPr/>
                    <a:lstStyle/>
                    <a:p>
                      <a:r>
                        <a:rPr lang="en-IN"/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Chintan </a:t>
                      </a:r>
                      <a:r>
                        <a:rPr lang="en-IN" err="1"/>
                        <a:t>Shivr</a:t>
                      </a:r>
                      <a:endParaRPr lang="en-IN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29</a:t>
                      </a:r>
                      <a:r>
                        <a:rPr lang="en-IN" baseline="30000"/>
                        <a:t>th</a:t>
                      </a:r>
                      <a:r>
                        <a:rPr lang="en-IN"/>
                        <a:t> Mar’23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Action Plan for Joint Partnership in identified programmes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5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69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8810602-BBFA-4518-A82D-3F9A20CFA568}"/>
              </a:ext>
            </a:extLst>
          </p:cNvPr>
          <p:cNvSpPr txBox="1">
            <a:spLocks/>
          </p:cNvSpPr>
          <p:nvPr/>
        </p:nvSpPr>
        <p:spPr>
          <a:xfrm>
            <a:off x="838199" y="1140377"/>
            <a:ext cx="10880035" cy="51326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A59012-A2BD-46DE-8745-A5630E703162}"/>
              </a:ext>
            </a:extLst>
          </p:cNvPr>
          <p:cNvSpPr txBox="1">
            <a:spLocks/>
          </p:cNvSpPr>
          <p:nvPr/>
        </p:nvSpPr>
        <p:spPr>
          <a:xfrm>
            <a:off x="655983" y="2143433"/>
            <a:ext cx="10880034" cy="3773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IN" sz="6600" dirty="0">
                <a:solidFill>
                  <a:srgbClr val="002060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968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F7DDF-6B97-4219-BCAD-FFA3A0E00C0D}"/>
              </a:ext>
            </a:extLst>
          </p:cNvPr>
          <p:cNvSpPr txBox="1"/>
          <p:nvPr/>
        </p:nvSpPr>
        <p:spPr>
          <a:xfrm>
            <a:off x="812399" y="2211724"/>
            <a:ext cx="55869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Focus on </a:t>
            </a:r>
            <a:r>
              <a:rPr lang="en-IN" sz="2000" b="1" dirty="0">
                <a:solidFill>
                  <a:srgbClr val="002060"/>
                </a:solidFill>
              </a:rPr>
              <a:t>Important Tourist Destinations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Ministry of Tourism provides funding for development destinations and attractions through </a:t>
            </a:r>
          </a:p>
          <a:p>
            <a:endParaRPr lang="en-IN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Swadesh Darshan 2.0 – 55 Destinations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PRASHAD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Financial Assistance to Central Agencies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002060"/>
                </a:solidFill>
              </a:rPr>
              <a:t>Effective Convergence </a:t>
            </a:r>
            <a:r>
              <a:rPr lang="en-IN" sz="2000" dirty="0"/>
              <a:t>is required for holistic development of the destinations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98EE0-9CC2-4C23-A7C0-09A24B41741F}"/>
              </a:ext>
            </a:extLst>
          </p:cNvPr>
          <p:cNvGrpSpPr/>
          <p:nvPr/>
        </p:nvGrpSpPr>
        <p:grpSpPr>
          <a:xfrm>
            <a:off x="6304158" y="680225"/>
            <a:ext cx="6024792" cy="5952008"/>
            <a:chOff x="5462213" y="119921"/>
            <a:chExt cx="6820475" cy="6738079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8B145971-7F14-435B-AAD5-29DB42955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1617" y="119921"/>
              <a:ext cx="6551071" cy="67380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B8E945-CD11-4A25-8120-656F95B67D17}"/>
                </a:ext>
              </a:extLst>
            </p:cNvPr>
            <p:cNvSpPr txBox="1"/>
            <p:nvPr/>
          </p:nvSpPr>
          <p:spPr>
            <a:xfrm>
              <a:off x="5462213" y="3381113"/>
              <a:ext cx="9495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Dwarka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7BC294-8188-424A-8FD7-ACFF5B13E4A2}"/>
                </a:ext>
              </a:extLst>
            </p:cNvPr>
            <p:cNvSpPr txBox="1"/>
            <p:nvPr/>
          </p:nvSpPr>
          <p:spPr>
            <a:xfrm>
              <a:off x="5726718" y="2822679"/>
              <a:ext cx="104921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Dholavira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3DF751-C348-4793-A558-8CF2A804A0B5}"/>
                </a:ext>
              </a:extLst>
            </p:cNvPr>
            <p:cNvSpPr txBox="1"/>
            <p:nvPr/>
          </p:nvSpPr>
          <p:spPr>
            <a:xfrm>
              <a:off x="6318733" y="2323309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Jodhpur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29BE35-377B-4691-9D7A-105C84AA17D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083669" y="2768843"/>
              <a:ext cx="104921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Bundi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3309EE-204F-443C-B43D-D3A7FD4EE74A}"/>
                </a:ext>
              </a:extLst>
            </p:cNvPr>
            <p:cNvSpPr txBox="1"/>
            <p:nvPr/>
          </p:nvSpPr>
          <p:spPr>
            <a:xfrm>
              <a:off x="6318733" y="5008394"/>
              <a:ext cx="10274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Colva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79BC3B-DFD2-4061-9577-FA94D31E715F}"/>
                </a:ext>
              </a:extLst>
            </p:cNvPr>
            <p:cNvSpPr txBox="1"/>
            <p:nvPr/>
          </p:nvSpPr>
          <p:spPr>
            <a:xfrm>
              <a:off x="6940058" y="1654683"/>
              <a:ext cx="1049220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Panchkula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39B0B2-27B6-44C4-AF09-818E6C67B7CE}"/>
                </a:ext>
              </a:extLst>
            </p:cNvPr>
            <p:cNvSpPr txBox="1"/>
            <p:nvPr/>
          </p:nvSpPr>
          <p:spPr>
            <a:xfrm>
              <a:off x="7115494" y="1299880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Kapurthala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534075-6171-4F1E-985A-6A8DBF161E4E}"/>
                </a:ext>
              </a:extLst>
            </p:cNvPr>
            <p:cNvSpPr txBox="1"/>
            <p:nvPr/>
          </p:nvSpPr>
          <p:spPr>
            <a:xfrm>
              <a:off x="7796269" y="679599"/>
              <a:ext cx="117188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Leh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73A90B-6CFA-4BCD-9028-33D6DD776F1D}"/>
                </a:ext>
              </a:extLst>
            </p:cNvPr>
            <p:cNvSpPr txBox="1"/>
            <p:nvPr/>
          </p:nvSpPr>
          <p:spPr>
            <a:xfrm>
              <a:off x="7098325" y="423653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Kargil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6D469-910D-43A7-BF5D-0DDA33F61620}"/>
                </a:ext>
              </a:extLst>
            </p:cNvPr>
            <p:cNvSpPr txBox="1"/>
            <p:nvPr/>
          </p:nvSpPr>
          <p:spPr>
            <a:xfrm>
              <a:off x="8112370" y="1689024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Pithoragarh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0A3607-DE4C-4D0C-BB7F-83FDDEFA3613}"/>
                </a:ext>
              </a:extLst>
            </p:cNvPr>
            <p:cNvSpPr txBox="1"/>
            <p:nvPr/>
          </p:nvSpPr>
          <p:spPr>
            <a:xfrm>
              <a:off x="7793568" y="1867408"/>
              <a:ext cx="1249342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Champavat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01251-801C-439B-8C17-A6B9C42F23C6}"/>
                </a:ext>
              </a:extLst>
            </p:cNvPr>
            <p:cNvSpPr txBox="1"/>
            <p:nvPr/>
          </p:nvSpPr>
          <p:spPr>
            <a:xfrm>
              <a:off x="5816321" y="4695982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Sindhudurg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98200E-05A8-45B5-B7CF-601E1809834A}"/>
                </a:ext>
              </a:extLst>
            </p:cNvPr>
            <p:cNvSpPr txBox="1"/>
            <p:nvPr/>
          </p:nvSpPr>
          <p:spPr>
            <a:xfrm>
              <a:off x="8100645" y="5586351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Puducherry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A35BD8-8F8A-445F-86D3-AE60775D7657}"/>
                </a:ext>
              </a:extLst>
            </p:cNvPr>
            <p:cNvSpPr txBox="1"/>
            <p:nvPr/>
          </p:nvSpPr>
          <p:spPr>
            <a:xfrm>
              <a:off x="7961639" y="6087166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Karaikal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DB7050-1FE6-4419-887C-0F8612462066}"/>
                </a:ext>
              </a:extLst>
            </p:cNvPr>
            <p:cNvSpPr txBox="1"/>
            <p:nvPr/>
          </p:nvSpPr>
          <p:spPr>
            <a:xfrm>
              <a:off x="6534358" y="566990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Kozhikode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20544-83E7-49F6-92C8-E0A7D12079A2}"/>
                </a:ext>
              </a:extLst>
            </p:cNvPr>
            <p:cNvSpPr txBox="1"/>
            <p:nvPr/>
          </p:nvSpPr>
          <p:spPr>
            <a:xfrm>
              <a:off x="6651854" y="6259711"/>
              <a:ext cx="1213342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Kumarakom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E22487-7C81-4D30-9898-45608E4D799A}"/>
                </a:ext>
              </a:extLst>
            </p:cNvPr>
            <p:cNvSpPr txBox="1"/>
            <p:nvPr/>
          </p:nvSpPr>
          <p:spPr>
            <a:xfrm>
              <a:off x="6034450" y="4849644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Porvorim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38BF1E-2669-41EA-A208-B808C023A175}"/>
                </a:ext>
              </a:extLst>
            </p:cNvPr>
            <p:cNvSpPr txBox="1"/>
            <p:nvPr/>
          </p:nvSpPr>
          <p:spPr>
            <a:xfrm>
              <a:off x="6357261" y="122235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Amritsar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49C0B5-12FD-4CDC-A4E5-14727DF389D4}"/>
                </a:ext>
              </a:extLst>
            </p:cNvPr>
            <p:cNvSpPr txBox="1"/>
            <p:nvPr/>
          </p:nvSpPr>
          <p:spPr>
            <a:xfrm>
              <a:off x="7266213" y="5870330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The Nilgiris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13B38D-FE92-40E8-A8C8-0DAC0C1E9099}"/>
                </a:ext>
              </a:extLst>
            </p:cNvPr>
            <p:cNvSpPr txBox="1"/>
            <p:nvPr/>
          </p:nvSpPr>
          <p:spPr>
            <a:xfrm>
              <a:off x="6940058" y="5540474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Mysuru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57AAE9-EEC9-4BB8-818C-3498ADB60CEB}"/>
                </a:ext>
              </a:extLst>
            </p:cNvPr>
            <p:cNvSpPr txBox="1"/>
            <p:nvPr/>
          </p:nvSpPr>
          <p:spPr>
            <a:xfrm>
              <a:off x="7631935" y="5085138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Gandikota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746FBA-0AA0-4A54-BDA2-937F1DE452A7}"/>
                </a:ext>
              </a:extLst>
            </p:cNvPr>
            <p:cNvSpPr txBox="1"/>
            <p:nvPr/>
          </p:nvSpPr>
          <p:spPr>
            <a:xfrm>
              <a:off x="8443550" y="4299927"/>
              <a:ext cx="209424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Araku- Lambassingi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CBF489-D344-43C0-B69D-A66E9F69A00C}"/>
                </a:ext>
              </a:extLst>
            </p:cNvPr>
            <p:cNvSpPr txBox="1"/>
            <p:nvPr/>
          </p:nvSpPr>
          <p:spPr>
            <a:xfrm>
              <a:off x="7438921" y="4299927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Bhongir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C06A57-A314-449F-AE96-EDC7B1C41E97}"/>
                </a:ext>
              </a:extLst>
            </p:cNvPr>
            <p:cNvSpPr txBox="1"/>
            <p:nvPr/>
          </p:nvSpPr>
          <p:spPr>
            <a:xfrm>
              <a:off x="6869723" y="4771998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Hampi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0CEEE-2A4F-449B-9C1A-8C05A6C85000}"/>
                </a:ext>
              </a:extLst>
            </p:cNvPr>
            <p:cNvSpPr txBox="1"/>
            <p:nvPr/>
          </p:nvSpPr>
          <p:spPr>
            <a:xfrm>
              <a:off x="8124926" y="5457791"/>
              <a:ext cx="1347316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Mamallapuram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A5336B-C388-4332-A081-EE3800438DFB}"/>
                </a:ext>
              </a:extLst>
            </p:cNvPr>
            <p:cNvSpPr txBox="1"/>
            <p:nvPr/>
          </p:nvSpPr>
          <p:spPr>
            <a:xfrm>
              <a:off x="8209292" y="4130888"/>
              <a:ext cx="209424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Koraput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214E9E-D455-495C-9613-6F4E2CF8A68A}"/>
                </a:ext>
              </a:extLst>
            </p:cNvPr>
            <p:cNvSpPr txBox="1"/>
            <p:nvPr/>
          </p:nvSpPr>
          <p:spPr>
            <a:xfrm>
              <a:off x="6812356" y="2650419"/>
              <a:ext cx="209424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Gwalior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CE4FAD-BE37-4CFD-8607-BFBDC3C90F0A}"/>
                </a:ext>
              </a:extLst>
            </p:cNvPr>
            <p:cNvSpPr txBox="1"/>
            <p:nvPr/>
          </p:nvSpPr>
          <p:spPr>
            <a:xfrm>
              <a:off x="7906382" y="2195084"/>
              <a:ext cx="191253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Naimisharanya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D60CCF-7026-488E-AC23-B15BBA8B71A5}"/>
                </a:ext>
              </a:extLst>
            </p:cNvPr>
            <p:cNvSpPr txBox="1"/>
            <p:nvPr/>
          </p:nvSpPr>
          <p:spPr>
            <a:xfrm>
              <a:off x="8334911" y="2511409"/>
              <a:ext cx="856633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Prayagraj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E85670-39A1-4AE9-84EB-3462B53F6C9A}"/>
                </a:ext>
              </a:extLst>
            </p:cNvPr>
            <p:cNvSpPr txBox="1"/>
            <p:nvPr/>
          </p:nvSpPr>
          <p:spPr>
            <a:xfrm>
              <a:off x="8261844" y="2957447"/>
              <a:ext cx="214616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G</a:t>
              </a:r>
              <a:r>
                <a:rPr lang="en-IN" sz="1000">
                  <a:solidFill>
                    <a:schemeClr val="bg2"/>
                  </a:solidFill>
                </a:rPr>
                <a:t>aya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E11AB8-B4F0-4F0F-AEA1-8097826F2BA2}"/>
                </a:ext>
              </a:extLst>
            </p:cNvPr>
            <p:cNvSpPr txBox="1"/>
            <p:nvPr/>
          </p:nvSpPr>
          <p:spPr>
            <a:xfrm>
              <a:off x="8327285" y="2587762"/>
              <a:ext cx="214616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Nalanda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A7D2E5-B163-42E9-AEF9-1BE3662AEA04}"/>
                </a:ext>
              </a:extLst>
            </p:cNvPr>
            <p:cNvSpPr txBox="1"/>
            <p:nvPr/>
          </p:nvSpPr>
          <p:spPr>
            <a:xfrm>
              <a:off x="9142691" y="200104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Gyalshing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617A29-AE47-4C0D-9A08-F5255028EB0F}"/>
                </a:ext>
              </a:extLst>
            </p:cNvPr>
            <p:cNvSpPr txBox="1"/>
            <p:nvPr/>
          </p:nvSpPr>
          <p:spPr>
            <a:xfrm>
              <a:off x="9778928" y="2145443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G</a:t>
              </a:r>
              <a:r>
                <a:rPr lang="en-IN" sz="1000">
                  <a:solidFill>
                    <a:schemeClr val="bg2"/>
                  </a:solidFill>
                </a:rPr>
                <a:t>angtok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71E4D2-8387-45E0-A2B4-E56938A8F759}"/>
                </a:ext>
              </a:extLst>
            </p:cNvPr>
            <p:cNvSpPr txBox="1"/>
            <p:nvPr/>
          </p:nvSpPr>
          <p:spPr>
            <a:xfrm>
              <a:off x="10335781" y="1687393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Mechuka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54480F-DF79-4125-B7C8-23524D8BBBC7}"/>
                </a:ext>
              </a:extLst>
            </p:cNvPr>
            <p:cNvSpPr txBox="1"/>
            <p:nvPr/>
          </p:nvSpPr>
          <p:spPr>
            <a:xfrm>
              <a:off x="11122684" y="1855565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Bomjir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1EC7AE-CE97-43B1-8FA3-79D9DA2AB1DD}"/>
                </a:ext>
              </a:extLst>
            </p:cNvPr>
            <p:cNvSpPr txBox="1"/>
            <p:nvPr/>
          </p:nvSpPr>
          <p:spPr>
            <a:xfrm>
              <a:off x="10866457" y="2218077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Jorhat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CCAADC-E6D6-4845-9042-2EABDA04F886}"/>
                </a:ext>
              </a:extLst>
            </p:cNvPr>
            <p:cNvSpPr txBox="1"/>
            <p:nvPr/>
          </p:nvSpPr>
          <p:spPr>
            <a:xfrm>
              <a:off x="10895005" y="241578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Unnakoti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6462CB-120F-469E-8426-067F7F27967C}"/>
                </a:ext>
              </a:extLst>
            </p:cNvPr>
            <p:cNvSpPr txBox="1"/>
            <p:nvPr/>
          </p:nvSpPr>
          <p:spPr>
            <a:xfrm>
              <a:off x="10824806" y="2938277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Champhai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015FC5-66B8-4974-9705-1B641D7CC15D}"/>
                </a:ext>
              </a:extLst>
            </p:cNvPr>
            <p:cNvSpPr txBox="1"/>
            <p:nvPr/>
          </p:nvSpPr>
          <p:spPr>
            <a:xfrm>
              <a:off x="10101530" y="2961582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Aizwal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5CB77B-9826-49D9-81F5-36E3536FDC8F}"/>
                </a:ext>
              </a:extLst>
            </p:cNvPr>
            <p:cNvSpPr txBox="1"/>
            <p:nvPr/>
          </p:nvSpPr>
          <p:spPr>
            <a:xfrm>
              <a:off x="9831750" y="2613073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Shillong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FB3C5A-80D6-42AE-B924-169CC66F2034}"/>
                </a:ext>
              </a:extLst>
            </p:cNvPr>
            <p:cNvSpPr txBox="1"/>
            <p:nvPr/>
          </p:nvSpPr>
          <p:spPr>
            <a:xfrm>
              <a:off x="10385414" y="254642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Sohra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2AA60C-E5A1-44E0-89D4-82D91166AEA1}"/>
                </a:ext>
              </a:extLst>
            </p:cNvPr>
            <p:cNvSpPr txBox="1"/>
            <p:nvPr/>
          </p:nvSpPr>
          <p:spPr>
            <a:xfrm>
              <a:off x="9441365" y="237485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Kokrajhar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808E89-9742-4B90-8030-25BA35307249}"/>
                </a:ext>
              </a:extLst>
            </p:cNvPr>
            <p:cNvSpPr txBox="1"/>
            <p:nvPr/>
          </p:nvSpPr>
          <p:spPr>
            <a:xfrm>
              <a:off x="9885769" y="2811189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Agartala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59BC850-4242-4A9C-B5C7-DAD55D8B1EDC}"/>
                </a:ext>
              </a:extLst>
            </p:cNvPr>
            <p:cNvSpPr txBox="1"/>
            <p:nvPr/>
          </p:nvSpPr>
          <p:spPr>
            <a:xfrm>
              <a:off x="7981403" y="2884573"/>
              <a:ext cx="856633" cy="287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Chitrakoot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2DF5D31-1550-4F5B-9FFD-656C0B51C4E5}"/>
                </a:ext>
              </a:extLst>
            </p:cNvPr>
            <p:cNvSpPr/>
            <p:nvPr/>
          </p:nvSpPr>
          <p:spPr>
            <a:xfrm>
              <a:off x="9400369" y="5946533"/>
              <a:ext cx="2473655" cy="9114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schemeClr val="bg2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D32FAA-6B6B-4701-AF5B-917C3E6B7AB3}"/>
                </a:ext>
              </a:extLst>
            </p:cNvPr>
            <p:cNvSpPr txBox="1"/>
            <p:nvPr/>
          </p:nvSpPr>
          <p:spPr>
            <a:xfrm>
              <a:off x="6812356" y="941172"/>
              <a:ext cx="67302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Basholi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ED6515-CA09-4A7D-A56F-35D5AC5D9162}"/>
                </a:ext>
              </a:extLst>
            </p:cNvPr>
            <p:cNvSpPr txBox="1"/>
            <p:nvPr/>
          </p:nvSpPr>
          <p:spPr>
            <a:xfrm>
              <a:off x="7457243" y="1103364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Pong Dam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64BBD8-A4F3-448B-AC46-8EB9A3E5A84D}"/>
                </a:ext>
              </a:extLst>
            </p:cNvPr>
            <p:cNvSpPr txBox="1"/>
            <p:nvPr/>
          </p:nvSpPr>
          <p:spPr>
            <a:xfrm>
              <a:off x="11066293" y="2708225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 err="1">
                  <a:solidFill>
                    <a:schemeClr val="bg2"/>
                  </a:solidFill>
                </a:rPr>
                <a:t>Moirang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AB84A8-EF57-413C-AEC2-3537A29BC166}"/>
                </a:ext>
              </a:extLst>
            </p:cNvPr>
            <p:cNvSpPr txBox="1"/>
            <p:nvPr/>
          </p:nvSpPr>
          <p:spPr>
            <a:xfrm>
              <a:off x="9400369" y="3211551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Chandil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B15C069-935B-4F1A-9A3A-5D4BADEAAF89}"/>
                </a:ext>
              </a:extLst>
            </p:cNvPr>
            <p:cNvSpPr txBox="1"/>
            <p:nvPr/>
          </p:nvSpPr>
          <p:spPr>
            <a:xfrm>
              <a:off x="8997148" y="3503750"/>
              <a:ext cx="821769" cy="287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Debrigarh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D7C29-BC99-4AC5-AB29-072014EDBF57}"/>
                </a:ext>
              </a:extLst>
            </p:cNvPr>
            <p:cNvSpPr txBox="1"/>
            <p:nvPr/>
          </p:nvSpPr>
          <p:spPr>
            <a:xfrm>
              <a:off x="8146390" y="3866358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 err="1">
                  <a:solidFill>
                    <a:schemeClr val="bg2"/>
                  </a:solidFill>
                </a:rPr>
                <a:t>Jagdalpur</a:t>
              </a:r>
              <a:r>
                <a:rPr lang="en-IN" sz="10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9ABC21-CBA8-4A1A-9330-FD64B5523372}"/>
                </a:ext>
              </a:extLst>
            </p:cNvPr>
            <p:cNvSpPr txBox="1"/>
            <p:nvPr/>
          </p:nvSpPr>
          <p:spPr>
            <a:xfrm>
              <a:off x="8112370" y="3431247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Bilaspur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A2464F-1CB3-4F03-A5C9-69ABCBB6CD0E}"/>
                </a:ext>
              </a:extLst>
            </p:cNvPr>
            <p:cNvSpPr txBox="1"/>
            <p:nvPr/>
          </p:nvSpPr>
          <p:spPr>
            <a:xfrm>
              <a:off x="7001141" y="3719839"/>
              <a:ext cx="663450" cy="452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Ajanta Ellora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8633E48-7960-4EDF-A45E-4FC26A14BC51}"/>
                </a:ext>
              </a:extLst>
            </p:cNvPr>
            <p:cNvSpPr/>
            <p:nvPr/>
          </p:nvSpPr>
          <p:spPr>
            <a:xfrm>
              <a:off x="7669895" y="3897062"/>
              <a:ext cx="80762" cy="80762"/>
            </a:xfrm>
            <a:prstGeom prst="ellipse">
              <a:avLst/>
            </a:prstGeom>
            <a:solidFill>
              <a:srgbClr val="E5C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schemeClr val="bg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FD8DB2-236A-4D0E-A015-AADCB1597CB3}"/>
                </a:ext>
              </a:extLst>
            </p:cNvPr>
            <p:cNvSpPr txBox="1"/>
            <p:nvPr/>
          </p:nvSpPr>
          <p:spPr>
            <a:xfrm>
              <a:off x="6584948" y="1824606"/>
              <a:ext cx="104921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Kurukshetra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D16FBBB-E9D1-4C32-866A-463BD367C8A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30730" y="1904851"/>
              <a:ext cx="80762" cy="80762"/>
            </a:xfrm>
            <a:prstGeom prst="ellipse">
              <a:avLst/>
            </a:prstGeom>
            <a:solidFill>
              <a:srgbClr val="E5C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schemeClr val="bg2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29EE5D-3786-419E-B0E5-9EE8B7584B06}"/>
                </a:ext>
              </a:extLst>
            </p:cNvPr>
            <p:cNvSpPr txBox="1"/>
            <p:nvPr/>
          </p:nvSpPr>
          <p:spPr>
            <a:xfrm>
              <a:off x="5936998" y="5991784"/>
              <a:ext cx="1213342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Lakshadweep</a:t>
              </a:r>
            </a:p>
          </p:txBody>
        </p:sp>
      </p:grp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E0F7827-873B-4D30-9120-BA7A5E431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94" y="14830"/>
            <a:ext cx="1623962" cy="92343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68182A2-B320-4CEE-A91D-6DD0E3E90ADB}"/>
              </a:ext>
            </a:extLst>
          </p:cNvPr>
          <p:cNvSpPr txBox="1"/>
          <p:nvPr/>
        </p:nvSpPr>
        <p:spPr>
          <a:xfrm>
            <a:off x="801029" y="1510846"/>
            <a:ext cx="5592717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Focussed Development at Destinations </a:t>
            </a:r>
          </a:p>
        </p:txBody>
      </p:sp>
    </p:spTree>
    <p:extLst>
      <p:ext uri="{BB962C8B-B14F-4D97-AF65-F5344CB8AC3E}">
        <p14:creationId xmlns:p14="http://schemas.microsoft.com/office/powerpoint/2010/main" val="377893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Map&#10;&#10;Description automatically generated">
            <a:extLst>
              <a:ext uri="{FF2B5EF4-FFF2-40B4-BE49-F238E27FC236}">
                <a16:creationId xmlns:a16="http://schemas.microsoft.com/office/drawing/2014/main" id="{4B77E988-7E8A-4CB2-BC8D-395DF0E11D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/>
          <a:stretch/>
        </p:blipFill>
        <p:spPr>
          <a:xfrm>
            <a:off x="6539378" y="660453"/>
            <a:ext cx="5633102" cy="63295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30" y="1510846"/>
            <a:ext cx="5786818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Convergence in Swadesh Darshan Scheme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F7DDF-6B97-4219-BCAD-FFA3A0E00C0D}"/>
              </a:ext>
            </a:extLst>
          </p:cNvPr>
          <p:cNvSpPr txBox="1"/>
          <p:nvPr/>
        </p:nvSpPr>
        <p:spPr>
          <a:xfrm>
            <a:off x="812399" y="2211724"/>
            <a:ext cx="50754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Destinations spread across various themes- predominantly in </a:t>
            </a:r>
            <a:r>
              <a:rPr lang="en-IN" sz="2000" b="1" dirty="0"/>
              <a:t>Heritage</a:t>
            </a:r>
            <a:r>
              <a:rPr lang="en-IN" sz="2000" dirty="0"/>
              <a:t> (40%), </a:t>
            </a:r>
            <a:r>
              <a:rPr lang="en-IN" sz="2000" b="1" dirty="0"/>
              <a:t>Eco &amp; adventure</a:t>
            </a:r>
            <a:r>
              <a:rPr lang="en-IN" sz="2000" dirty="0"/>
              <a:t> (15%) and </a:t>
            </a:r>
            <a:r>
              <a:rPr lang="en-IN" sz="2000" b="1" dirty="0"/>
              <a:t>Beach</a:t>
            </a:r>
            <a:r>
              <a:rPr lang="en-IN" sz="2000" dirty="0"/>
              <a:t> (10%)- </a:t>
            </a:r>
            <a:r>
              <a:rPr lang="en-IN" sz="2000" b="1" dirty="0">
                <a:solidFill>
                  <a:srgbClr val="002060"/>
                </a:solidFill>
              </a:rPr>
              <a:t>bound by</a:t>
            </a:r>
            <a:r>
              <a:rPr lang="en-IN" sz="2000" dirty="0"/>
              <a:t> </a:t>
            </a:r>
            <a:r>
              <a:rPr lang="en-IN" sz="2000" b="1" dirty="0">
                <a:solidFill>
                  <a:srgbClr val="002060"/>
                </a:solidFill>
              </a:rPr>
              <a:t>Statutory compliances &amp;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Offbeat, rural and ecotourism destinations- </a:t>
            </a:r>
            <a:r>
              <a:rPr lang="en-IN" sz="2000" b="1" dirty="0">
                <a:solidFill>
                  <a:srgbClr val="002060"/>
                </a:solidFill>
              </a:rPr>
              <a:t>needs ancillary tourism &amp; trunk infrastructure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Popular tourist destinations &amp; cities- </a:t>
            </a:r>
            <a:r>
              <a:rPr lang="en-IN" sz="2000" b="1" dirty="0">
                <a:solidFill>
                  <a:srgbClr val="002060"/>
                </a:solidFill>
              </a:rPr>
              <a:t>need ample supporting civic infrastructure and connectivity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98EE0-9CC2-4C23-A7C0-09A24B41741F}"/>
              </a:ext>
            </a:extLst>
          </p:cNvPr>
          <p:cNvGrpSpPr/>
          <p:nvPr/>
        </p:nvGrpSpPr>
        <p:grpSpPr>
          <a:xfrm>
            <a:off x="6304158" y="948523"/>
            <a:ext cx="5926930" cy="5401439"/>
            <a:chOff x="5462213" y="423653"/>
            <a:chExt cx="6709689" cy="61147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B8E945-CD11-4A25-8120-656F95B67D17}"/>
                </a:ext>
              </a:extLst>
            </p:cNvPr>
            <p:cNvSpPr txBox="1"/>
            <p:nvPr/>
          </p:nvSpPr>
          <p:spPr>
            <a:xfrm>
              <a:off x="5462213" y="3381113"/>
              <a:ext cx="9495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Dwarka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7BC294-8188-424A-8FD7-ACFF5B13E4A2}"/>
                </a:ext>
              </a:extLst>
            </p:cNvPr>
            <p:cNvSpPr txBox="1"/>
            <p:nvPr/>
          </p:nvSpPr>
          <p:spPr>
            <a:xfrm>
              <a:off x="5726718" y="2822679"/>
              <a:ext cx="104921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Dholavira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3DF751-C348-4793-A558-8CF2A804A0B5}"/>
                </a:ext>
              </a:extLst>
            </p:cNvPr>
            <p:cNvSpPr txBox="1"/>
            <p:nvPr/>
          </p:nvSpPr>
          <p:spPr>
            <a:xfrm>
              <a:off x="6318733" y="2323309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Jodhpur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29BE35-377B-4691-9D7A-105C84AA17D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083669" y="2768843"/>
              <a:ext cx="104921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Bundi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3309EE-204F-443C-B43D-D3A7FD4EE74A}"/>
                </a:ext>
              </a:extLst>
            </p:cNvPr>
            <p:cNvSpPr txBox="1"/>
            <p:nvPr/>
          </p:nvSpPr>
          <p:spPr>
            <a:xfrm>
              <a:off x="6318733" y="5008394"/>
              <a:ext cx="10274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Colva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79BC3B-DFD2-4061-9577-FA94D31E715F}"/>
                </a:ext>
              </a:extLst>
            </p:cNvPr>
            <p:cNvSpPr txBox="1"/>
            <p:nvPr/>
          </p:nvSpPr>
          <p:spPr>
            <a:xfrm>
              <a:off x="6940058" y="1654683"/>
              <a:ext cx="1049220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Panchkula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39B0B2-27B6-44C4-AF09-818E6C67B7CE}"/>
                </a:ext>
              </a:extLst>
            </p:cNvPr>
            <p:cNvSpPr txBox="1"/>
            <p:nvPr/>
          </p:nvSpPr>
          <p:spPr>
            <a:xfrm>
              <a:off x="7115494" y="1299880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Kapurthala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534075-6171-4F1E-985A-6A8DBF161E4E}"/>
                </a:ext>
              </a:extLst>
            </p:cNvPr>
            <p:cNvSpPr txBox="1"/>
            <p:nvPr/>
          </p:nvSpPr>
          <p:spPr>
            <a:xfrm>
              <a:off x="7796269" y="679599"/>
              <a:ext cx="117188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Leh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73A90B-6CFA-4BCD-9028-33D6DD776F1D}"/>
                </a:ext>
              </a:extLst>
            </p:cNvPr>
            <p:cNvSpPr txBox="1"/>
            <p:nvPr/>
          </p:nvSpPr>
          <p:spPr>
            <a:xfrm>
              <a:off x="7098325" y="423653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>
                  <a:solidFill>
                    <a:schemeClr val="bg2"/>
                  </a:solidFill>
                </a:rPr>
                <a:t>Kargil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6D469-910D-43A7-BF5D-0DDA33F61620}"/>
                </a:ext>
              </a:extLst>
            </p:cNvPr>
            <p:cNvSpPr txBox="1"/>
            <p:nvPr/>
          </p:nvSpPr>
          <p:spPr>
            <a:xfrm>
              <a:off x="8112370" y="1689024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Pithoragarh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0A3607-DE4C-4D0C-BB7F-83FDDEFA3613}"/>
                </a:ext>
              </a:extLst>
            </p:cNvPr>
            <p:cNvSpPr txBox="1"/>
            <p:nvPr/>
          </p:nvSpPr>
          <p:spPr>
            <a:xfrm>
              <a:off x="7793568" y="1867408"/>
              <a:ext cx="1249342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Champavat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01251-801C-439B-8C17-A6B9C42F23C6}"/>
                </a:ext>
              </a:extLst>
            </p:cNvPr>
            <p:cNvSpPr txBox="1"/>
            <p:nvPr/>
          </p:nvSpPr>
          <p:spPr>
            <a:xfrm>
              <a:off x="5816321" y="4695982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Sindhudurg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98200E-05A8-45B5-B7CF-601E1809834A}"/>
                </a:ext>
              </a:extLst>
            </p:cNvPr>
            <p:cNvSpPr txBox="1"/>
            <p:nvPr/>
          </p:nvSpPr>
          <p:spPr>
            <a:xfrm>
              <a:off x="8100645" y="5586351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Puducherry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A35BD8-8F8A-445F-86D3-AE60775D7657}"/>
                </a:ext>
              </a:extLst>
            </p:cNvPr>
            <p:cNvSpPr txBox="1"/>
            <p:nvPr/>
          </p:nvSpPr>
          <p:spPr>
            <a:xfrm>
              <a:off x="7961639" y="6087166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Karaikal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DB7050-1FE6-4419-887C-0F8612462066}"/>
                </a:ext>
              </a:extLst>
            </p:cNvPr>
            <p:cNvSpPr txBox="1"/>
            <p:nvPr/>
          </p:nvSpPr>
          <p:spPr>
            <a:xfrm>
              <a:off x="6534358" y="566990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Kozhikode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20544-83E7-49F6-92C8-E0A7D12079A2}"/>
                </a:ext>
              </a:extLst>
            </p:cNvPr>
            <p:cNvSpPr txBox="1"/>
            <p:nvPr/>
          </p:nvSpPr>
          <p:spPr>
            <a:xfrm>
              <a:off x="6651854" y="6259711"/>
              <a:ext cx="1213342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Kumarakom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E22487-7C81-4D30-9898-45608E4D799A}"/>
                </a:ext>
              </a:extLst>
            </p:cNvPr>
            <p:cNvSpPr txBox="1"/>
            <p:nvPr/>
          </p:nvSpPr>
          <p:spPr>
            <a:xfrm>
              <a:off x="6034450" y="4849644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Porvorim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38BF1E-2669-41EA-A208-B808C023A175}"/>
                </a:ext>
              </a:extLst>
            </p:cNvPr>
            <p:cNvSpPr txBox="1"/>
            <p:nvPr/>
          </p:nvSpPr>
          <p:spPr>
            <a:xfrm>
              <a:off x="6357261" y="122235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Amritsar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49C0B5-12FD-4CDC-A4E5-14727DF389D4}"/>
                </a:ext>
              </a:extLst>
            </p:cNvPr>
            <p:cNvSpPr txBox="1"/>
            <p:nvPr/>
          </p:nvSpPr>
          <p:spPr>
            <a:xfrm>
              <a:off x="7266213" y="5870330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The Nilgiris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13B38D-FE92-40E8-A8C8-0DAC0C1E9099}"/>
                </a:ext>
              </a:extLst>
            </p:cNvPr>
            <p:cNvSpPr txBox="1"/>
            <p:nvPr/>
          </p:nvSpPr>
          <p:spPr>
            <a:xfrm>
              <a:off x="6940058" y="5540474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Mysuru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57AAE9-EEC9-4BB8-818C-3498ADB60CEB}"/>
                </a:ext>
              </a:extLst>
            </p:cNvPr>
            <p:cNvSpPr txBox="1"/>
            <p:nvPr/>
          </p:nvSpPr>
          <p:spPr>
            <a:xfrm>
              <a:off x="7631935" y="5085138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Gandikota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746FBA-0AA0-4A54-BDA2-937F1DE452A7}"/>
                </a:ext>
              </a:extLst>
            </p:cNvPr>
            <p:cNvSpPr txBox="1"/>
            <p:nvPr/>
          </p:nvSpPr>
          <p:spPr>
            <a:xfrm>
              <a:off x="8443550" y="4299927"/>
              <a:ext cx="209424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Araku- Lambassingi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CBF489-D344-43C0-B69D-A66E9F69A00C}"/>
                </a:ext>
              </a:extLst>
            </p:cNvPr>
            <p:cNvSpPr txBox="1"/>
            <p:nvPr/>
          </p:nvSpPr>
          <p:spPr>
            <a:xfrm>
              <a:off x="7438921" y="4299927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Bhongir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C06A57-A314-449F-AE96-EDC7B1C41E97}"/>
                </a:ext>
              </a:extLst>
            </p:cNvPr>
            <p:cNvSpPr txBox="1"/>
            <p:nvPr/>
          </p:nvSpPr>
          <p:spPr>
            <a:xfrm>
              <a:off x="6869723" y="4771998"/>
              <a:ext cx="1242647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Hampi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0CEEE-2A4F-449B-9C1A-8C05A6C85000}"/>
                </a:ext>
              </a:extLst>
            </p:cNvPr>
            <p:cNvSpPr txBox="1"/>
            <p:nvPr/>
          </p:nvSpPr>
          <p:spPr>
            <a:xfrm>
              <a:off x="8124926" y="5457791"/>
              <a:ext cx="1347316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Mamallapuram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A5336B-C388-4332-A081-EE3800438DFB}"/>
                </a:ext>
              </a:extLst>
            </p:cNvPr>
            <p:cNvSpPr txBox="1"/>
            <p:nvPr/>
          </p:nvSpPr>
          <p:spPr>
            <a:xfrm>
              <a:off x="8209292" y="4130888"/>
              <a:ext cx="209424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Koraput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214E9E-D455-495C-9613-6F4E2CF8A68A}"/>
                </a:ext>
              </a:extLst>
            </p:cNvPr>
            <p:cNvSpPr txBox="1"/>
            <p:nvPr/>
          </p:nvSpPr>
          <p:spPr>
            <a:xfrm>
              <a:off x="6812356" y="2650419"/>
              <a:ext cx="209424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Gwalior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CE4FAD-BE37-4CFD-8607-BFBDC3C90F0A}"/>
                </a:ext>
              </a:extLst>
            </p:cNvPr>
            <p:cNvSpPr txBox="1"/>
            <p:nvPr/>
          </p:nvSpPr>
          <p:spPr>
            <a:xfrm>
              <a:off x="7906382" y="2195084"/>
              <a:ext cx="1912535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Naimisharanya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D60CCF-7026-488E-AC23-B15BBA8B71A5}"/>
                </a:ext>
              </a:extLst>
            </p:cNvPr>
            <p:cNvSpPr txBox="1"/>
            <p:nvPr/>
          </p:nvSpPr>
          <p:spPr>
            <a:xfrm>
              <a:off x="8334911" y="2511409"/>
              <a:ext cx="856633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Prayagraj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E85670-39A1-4AE9-84EB-3462B53F6C9A}"/>
                </a:ext>
              </a:extLst>
            </p:cNvPr>
            <p:cNvSpPr txBox="1"/>
            <p:nvPr/>
          </p:nvSpPr>
          <p:spPr>
            <a:xfrm>
              <a:off x="8261844" y="2957447"/>
              <a:ext cx="214616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G</a:t>
              </a:r>
              <a:r>
                <a:rPr lang="en-IN" sz="1000">
                  <a:solidFill>
                    <a:schemeClr val="bg2"/>
                  </a:solidFill>
                </a:rPr>
                <a:t>aya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E11AB8-B4F0-4F0F-AEA1-8097826F2BA2}"/>
                </a:ext>
              </a:extLst>
            </p:cNvPr>
            <p:cNvSpPr txBox="1"/>
            <p:nvPr/>
          </p:nvSpPr>
          <p:spPr>
            <a:xfrm>
              <a:off x="8327285" y="2587762"/>
              <a:ext cx="214616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Nalanda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A7D2E5-B163-42E9-AEF9-1BE3662AEA04}"/>
                </a:ext>
              </a:extLst>
            </p:cNvPr>
            <p:cNvSpPr txBox="1"/>
            <p:nvPr/>
          </p:nvSpPr>
          <p:spPr>
            <a:xfrm>
              <a:off x="9142691" y="200104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Gyalshing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617A29-AE47-4C0D-9A08-F5255028EB0F}"/>
                </a:ext>
              </a:extLst>
            </p:cNvPr>
            <p:cNvSpPr txBox="1"/>
            <p:nvPr/>
          </p:nvSpPr>
          <p:spPr>
            <a:xfrm>
              <a:off x="9778928" y="2145443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G</a:t>
              </a:r>
              <a:r>
                <a:rPr lang="en-IN" sz="1000">
                  <a:solidFill>
                    <a:schemeClr val="bg2"/>
                  </a:solidFill>
                </a:rPr>
                <a:t>angtok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71E4D2-8387-45E0-A2B4-E56938A8F759}"/>
                </a:ext>
              </a:extLst>
            </p:cNvPr>
            <p:cNvSpPr txBox="1"/>
            <p:nvPr/>
          </p:nvSpPr>
          <p:spPr>
            <a:xfrm>
              <a:off x="10335781" y="1687393"/>
              <a:ext cx="11635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Mechuka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454480F-DF79-4125-B7C8-23524D8BBBC7}"/>
                </a:ext>
              </a:extLst>
            </p:cNvPr>
            <p:cNvSpPr txBox="1"/>
            <p:nvPr/>
          </p:nvSpPr>
          <p:spPr>
            <a:xfrm>
              <a:off x="11122684" y="1855565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Bomjir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1EC7AE-CE97-43B1-8FA3-79D9DA2AB1DD}"/>
                </a:ext>
              </a:extLst>
            </p:cNvPr>
            <p:cNvSpPr txBox="1"/>
            <p:nvPr/>
          </p:nvSpPr>
          <p:spPr>
            <a:xfrm>
              <a:off x="10866457" y="2218077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Jorhat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CCAADC-E6D6-4845-9042-2EABDA04F886}"/>
                </a:ext>
              </a:extLst>
            </p:cNvPr>
            <p:cNvSpPr txBox="1"/>
            <p:nvPr/>
          </p:nvSpPr>
          <p:spPr>
            <a:xfrm>
              <a:off x="10895005" y="241578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Unnakoti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6462CB-120F-469E-8426-067F7F27967C}"/>
                </a:ext>
              </a:extLst>
            </p:cNvPr>
            <p:cNvSpPr txBox="1"/>
            <p:nvPr/>
          </p:nvSpPr>
          <p:spPr>
            <a:xfrm>
              <a:off x="10824806" y="2938277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Champhai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015FC5-66B8-4974-9705-1B641D7CC15D}"/>
                </a:ext>
              </a:extLst>
            </p:cNvPr>
            <p:cNvSpPr txBox="1"/>
            <p:nvPr/>
          </p:nvSpPr>
          <p:spPr>
            <a:xfrm>
              <a:off x="10101530" y="2961582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Aizwal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5CB77B-9826-49D9-81F5-36E3536FDC8F}"/>
                </a:ext>
              </a:extLst>
            </p:cNvPr>
            <p:cNvSpPr txBox="1"/>
            <p:nvPr/>
          </p:nvSpPr>
          <p:spPr>
            <a:xfrm>
              <a:off x="9831750" y="2613073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Shillong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FB3C5A-80D6-42AE-B924-169CC66F2034}"/>
                </a:ext>
              </a:extLst>
            </p:cNvPr>
            <p:cNvSpPr txBox="1"/>
            <p:nvPr/>
          </p:nvSpPr>
          <p:spPr>
            <a:xfrm>
              <a:off x="10385414" y="254642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Sohra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2AA60C-E5A1-44E0-89D4-82D91166AEA1}"/>
                </a:ext>
              </a:extLst>
            </p:cNvPr>
            <p:cNvSpPr txBox="1"/>
            <p:nvPr/>
          </p:nvSpPr>
          <p:spPr>
            <a:xfrm>
              <a:off x="9441365" y="2374851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Kokrajhar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808E89-9742-4B90-8030-25BA35307249}"/>
                </a:ext>
              </a:extLst>
            </p:cNvPr>
            <p:cNvSpPr txBox="1"/>
            <p:nvPr/>
          </p:nvSpPr>
          <p:spPr>
            <a:xfrm>
              <a:off x="9885769" y="2811189"/>
              <a:ext cx="104921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2"/>
                  </a:solidFill>
                </a:rPr>
                <a:t>Agartala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59BC850-4242-4A9C-B5C7-DAD55D8B1EDC}"/>
                </a:ext>
              </a:extLst>
            </p:cNvPr>
            <p:cNvSpPr txBox="1"/>
            <p:nvPr/>
          </p:nvSpPr>
          <p:spPr>
            <a:xfrm>
              <a:off x="7981403" y="2884573"/>
              <a:ext cx="856633" cy="287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Chitrakoot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D32FAA-6B6B-4701-AF5B-917C3E6B7AB3}"/>
                </a:ext>
              </a:extLst>
            </p:cNvPr>
            <p:cNvSpPr txBox="1"/>
            <p:nvPr/>
          </p:nvSpPr>
          <p:spPr>
            <a:xfrm>
              <a:off x="6812356" y="941172"/>
              <a:ext cx="673028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Basholi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ED6515-CA09-4A7D-A56F-35D5AC5D9162}"/>
                </a:ext>
              </a:extLst>
            </p:cNvPr>
            <p:cNvSpPr txBox="1"/>
            <p:nvPr/>
          </p:nvSpPr>
          <p:spPr>
            <a:xfrm>
              <a:off x="7457243" y="1103364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Pong Dam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064BBD8-A4F3-448B-AC46-8EB9A3E5A84D}"/>
                </a:ext>
              </a:extLst>
            </p:cNvPr>
            <p:cNvSpPr txBox="1"/>
            <p:nvPr/>
          </p:nvSpPr>
          <p:spPr>
            <a:xfrm>
              <a:off x="11066293" y="2708225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 err="1">
                  <a:solidFill>
                    <a:schemeClr val="bg2"/>
                  </a:solidFill>
                </a:rPr>
                <a:t>Moirang</a:t>
              </a:r>
              <a:endParaRPr lang="en-IN" sz="1000">
                <a:solidFill>
                  <a:schemeClr val="bg2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AB84A8-EF57-413C-AEC2-3537A29BC166}"/>
                </a:ext>
              </a:extLst>
            </p:cNvPr>
            <p:cNvSpPr txBox="1"/>
            <p:nvPr/>
          </p:nvSpPr>
          <p:spPr>
            <a:xfrm>
              <a:off x="9400369" y="3211551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Chandil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B15C069-935B-4F1A-9A3A-5D4BADEAAF89}"/>
                </a:ext>
              </a:extLst>
            </p:cNvPr>
            <p:cNvSpPr txBox="1"/>
            <p:nvPr/>
          </p:nvSpPr>
          <p:spPr>
            <a:xfrm>
              <a:off x="8997148" y="3503750"/>
              <a:ext cx="821769" cy="287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Debrigarh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D7C29-BC99-4AC5-AB29-072014EDBF57}"/>
                </a:ext>
              </a:extLst>
            </p:cNvPr>
            <p:cNvSpPr txBox="1"/>
            <p:nvPr/>
          </p:nvSpPr>
          <p:spPr>
            <a:xfrm>
              <a:off x="8146390" y="3866358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 err="1">
                  <a:solidFill>
                    <a:schemeClr val="bg2"/>
                  </a:solidFill>
                </a:rPr>
                <a:t>Jagdalpur</a:t>
              </a:r>
              <a:r>
                <a:rPr lang="en-IN" sz="10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9ABC21-CBA8-4A1A-9330-FD64B5523372}"/>
                </a:ext>
              </a:extLst>
            </p:cNvPr>
            <p:cNvSpPr txBox="1"/>
            <p:nvPr/>
          </p:nvSpPr>
          <p:spPr>
            <a:xfrm>
              <a:off x="8112370" y="3431247"/>
              <a:ext cx="82176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Bilaspur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A2464F-1CB3-4F03-A5C9-69ABCBB6CD0E}"/>
                </a:ext>
              </a:extLst>
            </p:cNvPr>
            <p:cNvSpPr txBox="1"/>
            <p:nvPr/>
          </p:nvSpPr>
          <p:spPr>
            <a:xfrm>
              <a:off x="7001141" y="3719839"/>
              <a:ext cx="663450" cy="452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Ajanta Ellora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8633E48-7960-4EDF-A45E-4FC26A14BC51}"/>
                </a:ext>
              </a:extLst>
            </p:cNvPr>
            <p:cNvSpPr/>
            <p:nvPr/>
          </p:nvSpPr>
          <p:spPr>
            <a:xfrm>
              <a:off x="7669895" y="3897062"/>
              <a:ext cx="80762" cy="80762"/>
            </a:xfrm>
            <a:prstGeom prst="ellipse">
              <a:avLst/>
            </a:prstGeom>
            <a:solidFill>
              <a:srgbClr val="E5C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schemeClr val="bg2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FD8DB2-236A-4D0E-A015-AADCB1597CB3}"/>
                </a:ext>
              </a:extLst>
            </p:cNvPr>
            <p:cNvSpPr txBox="1"/>
            <p:nvPr/>
          </p:nvSpPr>
          <p:spPr>
            <a:xfrm>
              <a:off x="6584948" y="1824606"/>
              <a:ext cx="1049219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Kurukshetra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D16FBBB-E9D1-4C32-866A-463BD367C8A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30730" y="1904851"/>
              <a:ext cx="80762" cy="80762"/>
            </a:xfrm>
            <a:prstGeom prst="ellipse">
              <a:avLst/>
            </a:prstGeom>
            <a:solidFill>
              <a:srgbClr val="E5C9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schemeClr val="bg2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29EE5D-3786-419E-B0E5-9EE8B7584B06}"/>
                </a:ext>
              </a:extLst>
            </p:cNvPr>
            <p:cNvSpPr txBox="1"/>
            <p:nvPr/>
          </p:nvSpPr>
          <p:spPr>
            <a:xfrm>
              <a:off x="5936998" y="5991784"/>
              <a:ext cx="1213342" cy="27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000">
                  <a:solidFill>
                    <a:schemeClr val="bg2"/>
                  </a:solidFill>
                </a:rPr>
                <a:t>Lakshadweep</a:t>
              </a:r>
            </a:p>
          </p:txBody>
        </p:sp>
      </p:grp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E0F7827-873B-4D30-9120-BA7A5E431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94" y="14830"/>
            <a:ext cx="1623962" cy="9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Convergence in Swadesh Darshan Scheme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F7DDF-6B97-4219-BCAD-FFA3A0E00C0D}"/>
              </a:ext>
            </a:extLst>
          </p:cNvPr>
          <p:cNvSpPr txBox="1"/>
          <p:nvPr/>
        </p:nvSpPr>
        <p:spPr>
          <a:xfrm>
            <a:off x="812399" y="2211724"/>
            <a:ext cx="107854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Broad basing </a:t>
            </a:r>
            <a:r>
              <a:rPr lang="en-IN" sz="2000" dirty="0"/>
              <a:t>the Central Sanctioning Monitoring Committee and Mission Directorate with representation of Central Ministries and Industry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Selection of Destinations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Approval of </a:t>
            </a:r>
            <a:r>
              <a:rPr lang="en-IN" sz="2000"/>
              <a:t>Destination Master</a:t>
            </a:r>
            <a:r>
              <a:rPr lang="en-IN" sz="2000" dirty="0"/>
              <a:t> Plans</a:t>
            </a:r>
            <a:r>
              <a:rPr lang="en-IN" sz="2000"/>
              <a:t>, Strategy and Action Plans</a:t>
            </a:r>
            <a:endParaRPr lang="en-IN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Approval of Detailed Project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Sanction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/>
              <a:t>Partnerships/ MoU </a:t>
            </a:r>
            <a:r>
              <a:rPr lang="en-IN" sz="2000" dirty="0"/>
              <a:t>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err="1"/>
              <a:t>Arth</a:t>
            </a:r>
            <a:r>
              <a:rPr lang="en-IN" sz="2000" dirty="0"/>
              <a:t> Ganga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Destination Cleanliness with SBM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/>
              <a:t>Other Destination improvement and supporting framework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pic>
        <p:nvPicPr>
          <p:cNvPr id="68" name="Picture 67" descr="Logo, company name&#10;&#10;Description automatically generated">
            <a:extLst>
              <a:ext uri="{FF2B5EF4-FFF2-40B4-BE49-F238E27FC236}">
                <a16:creationId xmlns:a16="http://schemas.microsoft.com/office/drawing/2014/main" id="{3B9D14D1-BA6E-458C-91EF-C5ADE6190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10" y="14830"/>
            <a:ext cx="1623962" cy="9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2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4BB4DD-3A8D-4889-B37F-64864715F647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Broad Convergence Areas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083F58-DBD1-4E1A-8D4E-3D17F1924404}"/>
              </a:ext>
            </a:extLst>
          </p:cNvPr>
          <p:cNvSpPr txBox="1"/>
          <p:nvPr/>
        </p:nvSpPr>
        <p:spPr>
          <a:xfrm>
            <a:off x="812399" y="2211724"/>
            <a:ext cx="10785421" cy="246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000" b="1" dirty="0">
                <a:solidFill>
                  <a:srgbClr val="0070C0"/>
                </a:solidFill>
              </a:rPr>
              <a:t>Session 7  </a:t>
            </a:r>
            <a:r>
              <a:rPr lang="en-IN" sz="2000" b="1" dirty="0"/>
              <a:t>Connectivity and Infrastructure</a:t>
            </a:r>
          </a:p>
          <a:p>
            <a:pPr>
              <a:lnSpc>
                <a:spcPct val="200000"/>
              </a:lnSpc>
            </a:pPr>
            <a:r>
              <a:rPr lang="en-IN" sz="2000" b="1" dirty="0">
                <a:solidFill>
                  <a:srgbClr val="0070C0"/>
                </a:solidFill>
              </a:rPr>
              <a:t>Session 8  </a:t>
            </a:r>
            <a:r>
              <a:rPr lang="en-IN" sz="2000" b="1" dirty="0"/>
              <a:t>Development of Tourism Products and Experiences</a:t>
            </a:r>
          </a:p>
          <a:p>
            <a:pPr>
              <a:lnSpc>
                <a:spcPct val="200000"/>
              </a:lnSpc>
            </a:pPr>
            <a:r>
              <a:rPr lang="en-IN" sz="2000" b="1" dirty="0">
                <a:solidFill>
                  <a:srgbClr val="0070C0"/>
                </a:solidFill>
              </a:rPr>
              <a:t>Session 9  </a:t>
            </a:r>
            <a:r>
              <a:rPr lang="en-IN" sz="2000" b="1" dirty="0"/>
              <a:t>Skill and Entrepreneurship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752805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tree, outdoor, nature&#10;&#10;Description automatically generated">
            <a:extLst>
              <a:ext uri="{FF2B5EF4-FFF2-40B4-BE49-F238E27FC236}">
                <a16:creationId xmlns:a16="http://schemas.microsoft.com/office/drawing/2014/main" id="{6B626FC0-CDCB-4810-A52A-9413AC720F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93" y="-1291662"/>
            <a:ext cx="12224493" cy="814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513C6-DF2D-4752-BFC1-8212BA69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  <a:solidFill>
            <a:srgbClr val="000309">
              <a:alpha val="45098"/>
            </a:srgbClr>
          </a:solidFill>
        </p:spPr>
        <p:txBody>
          <a:bodyPr>
            <a:normAutofit/>
          </a:bodyPr>
          <a:lstStyle/>
          <a:p>
            <a:pPr marL="354013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IN" sz="4000" i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endParaRPr lang="en-IN" sz="5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 descr="Marker with solid fill">
            <a:extLst>
              <a:ext uri="{FF2B5EF4-FFF2-40B4-BE49-F238E27FC236}">
                <a16:creationId xmlns:a16="http://schemas.microsoft.com/office/drawing/2014/main" id="{0EB0FAD3-5370-4288-8374-48DB94D69E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61207" y="6161935"/>
            <a:ext cx="293300" cy="29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01D61-7ECD-4FAE-8D26-CE3AA33D5A86}"/>
              </a:ext>
            </a:extLst>
          </p:cNvPr>
          <p:cNvSpPr txBox="1"/>
          <p:nvPr/>
        </p:nvSpPr>
        <p:spPr>
          <a:xfrm>
            <a:off x="10173092" y="6161934"/>
            <a:ext cx="2018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Aguada Jail, Goa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#Swadesh Darshan Scheme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675891-65DE-4615-B50E-8EF903AC285D}"/>
              </a:ext>
            </a:extLst>
          </p:cNvPr>
          <p:cNvCxnSpPr>
            <a:cxnSpLocks/>
          </p:cNvCxnSpPr>
          <p:nvPr/>
        </p:nvCxnSpPr>
        <p:spPr>
          <a:xfrm>
            <a:off x="521386" y="2845248"/>
            <a:ext cx="10704946" cy="266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0BD55-4B5D-4EC8-8D13-C0C17C91CB29}"/>
              </a:ext>
            </a:extLst>
          </p:cNvPr>
          <p:cNvCxnSpPr>
            <a:cxnSpLocks/>
          </p:cNvCxnSpPr>
          <p:nvPr/>
        </p:nvCxnSpPr>
        <p:spPr>
          <a:xfrm>
            <a:off x="521386" y="4120320"/>
            <a:ext cx="10704946" cy="2667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BEA92-7A9E-4944-BA2B-2B2C907BA68B}"/>
              </a:ext>
            </a:extLst>
          </p:cNvPr>
          <p:cNvSpPr txBox="1"/>
          <p:nvPr/>
        </p:nvSpPr>
        <p:spPr>
          <a:xfrm>
            <a:off x="521386" y="3075056"/>
            <a:ext cx="10704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Session 7</a:t>
            </a: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Connectivity and Infrastructure 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9CFA10-49BD-482B-BCFB-E6DE0E89C04C}"/>
              </a:ext>
            </a:extLst>
          </p:cNvPr>
          <p:cNvSpPr txBox="1"/>
          <p:nvPr/>
        </p:nvSpPr>
        <p:spPr>
          <a:xfrm>
            <a:off x="801029" y="1510846"/>
            <a:ext cx="10785421" cy="49690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#1 Connectivity and Infrastructure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F6B4F4-7768-4E62-90F1-8D0FCA360C9C}"/>
              </a:ext>
            </a:extLst>
          </p:cNvPr>
          <p:cNvSpPr/>
          <p:nvPr/>
        </p:nvSpPr>
        <p:spPr>
          <a:xfrm>
            <a:off x="812399" y="920545"/>
            <a:ext cx="7611039" cy="59030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Convergence of Government Programs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91CB5-95DE-4909-B70A-F79F77E84692}"/>
              </a:ext>
            </a:extLst>
          </p:cNvPr>
          <p:cNvSpPr txBox="1"/>
          <p:nvPr/>
        </p:nvSpPr>
        <p:spPr>
          <a:xfrm>
            <a:off x="812399" y="2101146"/>
            <a:ext cx="10785421" cy="418814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2060"/>
                </a:solidFill>
                <a:latin typeface="Calibri"/>
                <a:cs typeface="Calibri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Ministry of Civil Aviation -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Providing national and international connectivity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4308C7-BA67-4150-A896-EB66841AE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81122"/>
              </p:ext>
            </p:extLst>
          </p:nvPr>
        </p:nvGraphicFramePr>
        <p:xfrm>
          <a:off x="920954" y="2872740"/>
          <a:ext cx="1089742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95">
                  <a:extLst>
                    <a:ext uri="{9D8B030D-6E8A-4147-A177-3AD203B41FA5}">
                      <a16:colId xmlns:a16="http://schemas.microsoft.com/office/drawing/2014/main" val="4294290379"/>
                    </a:ext>
                  </a:extLst>
                </a:gridCol>
                <a:gridCol w="1912130">
                  <a:extLst>
                    <a:ext uri="{9D8B030D-6E8A-4147-A177-3AD203B41FA5}">
                      <a16:colId xmlns:a16="http://schemas.microsoft.com/office/drawing/2014/main" val="825136001"/>
                    </a:ext>
                  </a:extLst>
                </a:gridCol>
                <a:gridCol w="5910679">
                  <a:extLst>
                    <a:ext uri="{9D8B030D-6E8A-4147-A177-3AD203B41FA5}">
                      <a16:colId xmlns:a16="http://schemas.microsoft.com/office/drawing/2014/main" val="3940490149"/>
                    </a:ext>
                  </a:extLst>
                </a:gridCol>
                <a:gridCol w="2595716">
                  <a:extLst>
                    <a:ext uri="{9D8B030D-6E8A-4147-A177-3AD203B41FA5}">
                      <a16:colId xmlns:a16="http://schemas.microsoft.com/office/drawing/2014/main" val="109839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Area of Convergence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Proposed Action Items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>
                          <a:solidFill>
                            <a:sysClr val="windowText" lastClr="000000"/>
                          </a:solidFill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International Connectivity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(i) Direct connectivity to strategic source markets</a:t>
                      </a:r>
                      <a:endParaRPr lang="en-IN" sz="1800" i="1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9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Development of New Airports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(ii) Airports at new emerging / priority destinations may be assessed (NE/ Buddhist/ Islands/ Himalayan Region)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assessed</a:t>
                      </a:r>
                    </a:p>
                    <a:p>
                      <a:endParaRPr lang="en-I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1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Connectivity to Remote Areas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(iii)  RCS UDAAN - Operationalisation of Air Strips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(iv) Helicopter Service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89/132 Routes Awarded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operationalised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8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Aero Sports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(v) Development of Aerosports at identified destinations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discussed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/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Staff Sensitisation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/>
                        <a:t>(vi) Conducting sensitisation initiatives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assessed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6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1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21a18444-c432-4b97-a1a6-793b4b1f3d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59a593c2-8510-4296-8def-9c7bcfefc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21a18444-c432-4b97-a1a6-793b4b1f3d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59a593c2-8510-4296-8def-9c7bcfefc225"/>
</p:tagLst>
</file>

<file path=ppt/theme/theme1.xml><?xml version="1.0" encoding="utf-8"?>
<a:theme xmlns:a="http://schemas.openxmlformats.org/drawingml/2006/main" name="20_EY_Presentation_Regular_Print">
  <a:themeElements>
    <a:clrScheme name="Custom 2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6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0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1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2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3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4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5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6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7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8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19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20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21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22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23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6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7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8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ppt/theme/themeOverride9.xml><?xml version="1.0" encoding="utf-8"?>
<a:themeOverride xmlns:a="http://schemas.openxmlformats.org/drawingml/2006/main">
  <a:clrScheme name="Custom 2">
    <a:dk1>
      <a:srgbClr val="000000"/>
    </a:dk1>
    <a:lt1>
      <a:srgbClr val="808080"/>
    </a:lt1>
    <a:dk2>
      <a:srgbClr val="FFFFFF"/>
    </a:dk2>
    <a:lt2>
      <a:srgbClr val="808080"/>
    </a:lt2>
    <a:accent1>
      <a:srgbClr val="808080"/>
    </a:accent1>
    <a:accent2>
      <a:srgbClr val="FFE600"/>
    </a:accent2>
    <a:accent3>
      <a:srgbClr val="999999"/>
    </a:accent3>
    <a:accent4>
      <a:srgbClr val="F0F0F0"/>
    </a:accent4>
    <a:accent5>
      <a:srgbClr val="00A3AE"/>
    </a:accent5>
    <a:accent6>
      <a:srgbClr val="C0C0C0"/>
    </a:accent6>
    <a:hlink>
      <a:srgbClr val="336699"/>
    </a:hlink>
    <a:folHlink>
      <a:srgbClr val="91278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2002</Words>
  <Application>Microsoft Office PowerPoint</Application>
  <PresentationFormat>Widescreen</PresentationFormat>
  <Paragraphs>530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EYInterstate</vt:lpstr>
      <vt:lpstr>EYInterstate Light</vt:lpstr>
      <vt:lpstr>KPMG Extralight</vt:lpstr>
      <vt:lpstr>Lucida Grande</vt:lpstr>
      <vt:lpstr>Univers for KPMG</vt:lpstr>
      <vt:lpstr>20_EY_Presentation_Regular_Print</vt:lpstr>
      <vt:lpstr>6_Custom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Aravind Viswanathan</dc:creator>
  <cp:lastModifiedBy>Aravind Viswanathan</cp:lastModifiedBy>
  <cp:revision>2</cp:revision>
  <cp:lastPrinted>2023-03-27T10:50:24Z</cp:lastPrinted>
  <dcterms:created xsi:type="dcterms:W3CDTF">2023-03-27T04:59:06Z</dcterms:created>
  <dcterms:modified xsi:type="dcterms:W3CDTF">2023-03-29T02:28:16Z</dcterms:modified>
</cp:coreProperties>
</file>